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59" r:id="rId5"/>
    <p:sldId id="257" r:id="rId6"/>
    <p:sldId id="256" r:id="rId7"/>
    <p:sldId id="268" r:id="rId8"/>
    <p:sldId id="270" r:id="rId9"/>
    <p:sldId id="272" r:id="rId10"/>
    <p:sldId id="271" r:id="rId11"/>
    <p:sldId id="273" r:id="rId12"/>
    <p:sldId id="276" r:id="rId13"/>
    <p:sldId id="275" r:id="rId14"/>
    <p:sldId id="274" r:id="rId15"/>
    <p:sldId id="264" r:id="rId16"/>
    <p:sldId id="267" r:id="rId17"/>
    <p:sldId id="26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47FFAEF-1C22-16C0-624D-30D937663982}" name="Nivea Castaneda" initials="NC" userId="S::ncastaneda@caminarlatino.org::fee1d517-d271-486c-bfad-33fbea250d6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56"/>
    <a:srgbClr val="E1261C"/>
    <a:srgbClr val="58595B"/>
    <a:srgbClr val="69813C"/>
    <a:srgbClr val="FF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CACF22-082E-F743-BC12-D3B7DBAE7662}" v="6" dt="2024-11-13T17:23:49.065"/>
    <p1510:client id="{13F11CA1-2023-69B2-861C-3A83B0AE1A92}" v="2" dt="2024-11-13T18:33:41.127"/>
    <p1510:client id="{64C6116C-813F-A52A-0B99-89B1867AAE55}" v="16" dt="2024-11-13T18:32:22.752"/>
    <p1510:client id="{850C4EF3-A035-6547-9E54-114E6F3D4E13}" v="27" dt="2024-11-13T17:15:53.153"/>
    <p1510:client id="{E9E702EF-AF31-7ABD-F239-C35DA08AA4D2}" v="329" dt="2024-11-13T16:51:17.9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6"/>
  </p:normalViewPr>
  <p:slideViewPr>
    <p:cSldViewPr snapToGrid="0">
      <p:cViewPr varScale="1">
        <p:scale>
          <a:sx n="90" d="100"/>
          <a:sy n="90" d="100"/>
        </p:scale>
        <p:origin x="232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0542D-7EAF-C649-92A3-1ABA191B0962}" type="datetimeFigureOut">
              <a:rPr lang="es-ES_tradnl" smtClean="0"/>
              <a:t>13/11/24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3F3FC-FDCA-F74C-AD7F-037F8A45063E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2203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3F3FC-FDCA-F74C-AD7F-037F8A45063E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84174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0407A-5547-7DAB-394A-3D9F0638F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3430C1-11A3-A45E-73F1-434E01F645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0FC362-F37B-42EF-DC70-BF00E9027F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A4D50-C74A-B46D-DF72-5CF53D9EA0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3F3FC-FDCA-F74C-AD7F-037F8A45063E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71326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591A5-75EA-3CC3-E4DF-74761B0D0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DEA8C-E547-529A-6D36-EE8645B25F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844AAB-BD4C-2E3D-7DAD-7659374F7F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EDBED3-C978-3107-AABE-AC2185F812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3F3FC-FDCA-F74C-AD7F-037F8A45063E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97162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3F3FC-FDCA-F74C-AD7F-037F8A45063E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88435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  <a:p>
            <a:endParaRPr lang="es-ES_tradnl"/>
          </a:p>
          <a:p>
            <a:endParaRPr lang="es-ES_tradnl"/>
          </a:p>
          <a:p>
            <a:r>
              <a:rPr lang="es-ES_tradnl"/>
              <a:t>Wendy </a:t>
            </a:r>
            <a:r>
              <a:rPr lang="es-ES_tradnl" err="1"/>
              <a:t>will</a:t>
            </a:r>
            <a:r>
              <a:rPr lang="es-ES_tradnl"/>
              <a:t> </a:t>
            </a:r>
            <a:r>
              <a:rPr lang="es-ES_tradnl" err="1"/>
              <a:t>update</a:t>
            </a:r>
            <a:r>
              <a:rPr lang="es-ES_tradnl"/>
              <a:t> </a:t>
            </a:r>
            <a:r>
              <a:rPr lang="es-ES_tradnl" err="1"/>
              <a:t>this</a:t>
            </a:r>
            <a:r>
              <a:rPr lang="es-ES_tradnl"/>
              <a:t> </a:t>
            </a:r>
            <a:r>
              <a:rPr lang="es-ES_tradnl" err="1"/>
              <a:t>slide</a:t>
            </a:r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3F3FC-FDCA-F74C-AD7F-037F8A45063E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02022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3F3FC-FDCA-F74C-AD7F-037F8A45063E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65244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3F3FC-FDCA-F74C-AD7F-037F8A45063E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7042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 Responses to Inform Violence Education</a:t>
            </a:r>
          </a:p>
          <a:p>
            <a:r>
              <a:rPr lang="en-US" b="1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Transformational Healing Responses to Inform Violence Education</a:t>
            </a:r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3F3FC-FDCA-F74C-AD7F-037F8A45063E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70204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3F3FC-FDCA-F74C-AD7F-037F8A45063E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4147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79E25-37FA-FDE6-6929-89DA143C4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AB4346-02F7-8D98-075B-0886699411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063127-EBAE-7650-DCCF-E32FD60110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3A74EC-7D7E-6C43-6CC7-E2A099668C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3F3FC-FDCA-F74C-AD7F-037F8A45063E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45684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34695-26E2-E92C-59D3-2261792EC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A32CC8-3AD3-6278-01B3-1FD4C40A84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67C066-61CA-01D2-500C-C5C13008CB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BC52A2-0CC9-9A80-1E38-1ACAD9A749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3F3FC-FDCA-F74C-AD7F-037F8A45063E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50955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C839D-7B5C-8B4D-E6FA-52363CFDB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443A60-1888-A8BF-8A77-9152ECD196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0BA874-E83D-8A45-59A9-B2F73532C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6DCF48-CE15-C306-799A-D3798027AD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3F3FC-FDCA-F74C-AD7F-037F8A45063E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50567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20F19-785A-F6D5-9E8B-954013AE4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539238-47D3-4421-2524-5C884FA5E4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C71611-B7E8-11AF-3BD0-CB1A947480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F0405-AF1A-2786-ACBF-FE790631F5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3F3FC-FDCA-F74C-AD7F-037F8A45063E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87934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70021-C17A-8CE2-690B-1DF07DA93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CB548D-473A-5577-3E6D-628BDCFE03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6C6DB9-BA31-90D8-4CA0-A4BB755A97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95A70-EFE8-E38C-B392-36E3961A0F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3F3FC-FDCA-F74C-AD7F-037F8A45063E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49280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027E-246A-490E-99D2-FE77C0723A40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4F1B-DD42-438C-B5C2-3FA2EF4DD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349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8103841" y="4096871"/>
            <a:ext cx="4126259" cy="4126404"/>
          </a:xfrm>
          <a:custGeom>
            <a:avLst/>
            <a:gdLst>
              <a:gd name="connsiteX0" fmla="*/ 2079058 w 4126259"/>
              <a:gd name="connsiteY0" fmla="*/ 10 h 4126404"/>
              <a:gd name="connsiteX1" fmla="*/ 2313762 w 4126259"/>
              <a:gd name="connsiteY1" fmla="*/ 99348 h 4126404"/>
              <a:gd name="connsiteX2" fmla="*/ 4030676 w 4126259"/>
              <a:gd name="connsiteY2" fmla="*/ 1842855 h 4126404"/>
              <a:gd name="connsiteX3" fmla="*/ 4120788 w 4126259"/>
              <a:gd name="connsiteY3" fmla="*/ 2015414 h 4126404"/>
              <a:gd name="connsiteX4" fmla="*/ 4126259 w 4126259"/>
              <a:gd name="connsiteY4" fmla="*/ 2077523 h 4126404"/>
              <a:gd name="connsiteX5" fmla="*/ 4126259 w 4126259"/>
              <a:gd name="connsiteY5" fmla="*/ 2080363 h 4126404"/>
              <a:gd name="connsiteX6" fmla="*/ 4119810 w 4126259"/>
              <a:gd name="connsiteY6" fmla="*/ 2142609 h 4126404"/>
              <a:gd name="connsiteX7" fmla="*/ 4027057 w 4126259"/>
              <a:gd name="connsiteY7" fmla="*/ 2313762 h 4126404"/>
              <a:gd name="connsiteX8" fmla="*/ 2283549 w 4126259"/>
              <a:gd name="connsiteY8" fmla="*/ 4030676 h 4126404"/>
              <a:gd name="connsiteX9" fmla="*/ 1812642 w 4126259"/>
              <a:gd name="connsiteY9" fmla="*/ 4027057 h 4126404"/>
              <a:gd name="connsiteX10" fmla="*/ 95729 w 4126259"/>
              <a:gd name="connsiteY10" fmla="*/ 2283549 h 4126404"/>
              <a:gd name="connsiteX11" fmla="*/ 99348 w 4126259"/>
              <a:gd name="connsiteY11" fmla="*/ 1812643 h 4126404"/>
              <a:gd name="connsiteX12" fmla="*/ 1842855 w 4126259"/>
              <a:gd name="connsiteY12" fmla="*/ 95728 h 4126404"/>
              <a:gd name="connsiteX13" fmla="*/ 2079058 w 4126259"/>
              <a:gd name="connsiteY13" fmla="*/ 10 h 412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26259" h="4126404">
                <a:moveTo>
                  <a:pt x="2079058" y="10"/>
                </a:moveTo>
                <a:cubicBezTo>
                  <a:pt x="2164276" y="665"/>
                  <a:pt x="2249243" y="33829"/>
                  <a:pt x="2313762" y="99348"/>
                </a:cubicBezTo>
                <a:lnTo>
                  <a:pt x="4030676" y="1842855"/>
                </a:lnTo>
                <a:cubicBezTo>
                  <a:pt x="4079065" y="1891994"/>
                  <a:pt x="4109081" y="1952354"/>
                  <a:pt x="4120788" y="2015414"/>
                </a:cubicBezTo>
                <a:lnTo>
                  <a:pt x="4126259" y="2077523"/>
                </a:lnTo>
                <a:lnTo>
                  <a:pt x="4126259" y="2080363"/>
                </a:lnTo>
                <a:lnTo>
                  <a:pt x="4119810" y="2142609"/>
                </a:lnTo>
                <a:cubicBezTo>
                  <a:pt x="4107135" y="2205481"/>
                  <a:pt x="4076196" y="2265372"/>
                  <a:pt x="4027057" y="2313762"/>
                </a:cubicBezTo>
                <a:lnTo>
                  <a:pt x="2283549" y="4030676"/>
                </a:lnTo>
                <a:cubicBezTo>
                  <a:pt x="2152512" y="4159714"/>
                  <a:pt x="1941680" y="4158094"/>
                  <a:pt x="1812642" y="4027057"/>
                </a:cubicBezTo>
                <a:lnTo>
                  <a:pt x="95729" y="2283549"/>
                </a:lnTo>
                <a:cubicBezTo>
                  <a:pt x="-33309" y="2152512"/>
                  <a:pt x="-31689" y="1941681"/>
                  <a:pt x="99348" y="1812643"/>
                </a:cubicBezTo>
                <a:lnTo>
                  <a:pt x="1842855" y="95728"/>
                </a:lnTo>
                <a:cubicBezTo>
                  <a:pt x="1908374" y="31209"/>
                  <a:pt x="1993841" y="-645"/>
                  <a:pt x="2079058" y="1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027E-246A-490E-99D2-FE77C0723A40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296579" y="1472701"/>
            <a:ext cx="4504594" cy="4504594"/>
          </a:xfrm>
          <a:custGeom>
            <a:avLst/>
            <a:gdLst>
              <a:gd name="connsiteX0" fmla="*/ 2269607 w 4504594"/>
              <a:gd name="connsiteY0" fmla="*/ 11 h 4504594"/>
              <a:gd name="connsiteX1" fmla="*/ 2525821 w 4504594"/>
              <a:gd name="connsiteY1" fmla="*/ 108453 h 4504594"/>
              <a:gd name="connsiteX2" fmla="*/ 4400093 w 4504594"/>
              <a:gd name="connsiteY2" fmla="*/ 2011756 h 4504594"/>
              <a:gd name="connsiteX3" fmla="*/ 4396142 w 4504594"/>
              <a:gd name="connsiteY3" fmla="*/ 2525821 h 4504594"/>
              <a:gd name="connsiteX4" fmla="*/ 2492840 w 4504594"/>
              <a:gd name="connsiteY4" fmla="*/ 4400093 h 4504594"/>
              <a:gd name="connsiteX5" fmla="*/ 1978774 w 4504594"/>
              <a:gd name="connsiteY5" fmla="*/ 4396142 h 4504594"/>
              <a:gd name="connsiteX6" fmla="*/ 104503 w 4504594"/>
              <a:gd name="connsiteY6" fmla="*/ 2492840 h 4504594"/>
              <a:gd name="connsiteX7" fmla="*/ 108453 w 4504594"/>
              <a:gd name="connsiteY7" fmla="*/ 1978774 h 4504594"/>
              <a:gd name="connsiteX8" fmla="*/ 2011756 w 4504594"/>
              <a:gd name="connsiteY8" fmla="*/ 104503 h 4504594"/>
              <a:gd name="connsiteX9" fmla="*/ 2269607 w 4504594"/>
              <a:gd name="connsiteY9" fmla="*/ 11 h 450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4594" h="4504594">
                <a:moveTo>
                  <a:pt x="2269607" y="11"/>
                </a:moveTo>
                <a:cubicBezTo>
                  <a:pt x="2362635" y="726"/>
                  <a:pt x="2455389" y="36930"/>
                  <a:pt x="2525821" y="108453"/>
                </a:cubicBezTo>
                <a:lnTo>
                  <a:pt x="4400093" y="2011756"/>
                </a:lnTo>
                <a:cubicBezTo>
                  <a:pt x="4540957" y="2154802"/>
                  <a:pt x="4539188" y="2384957"/>
                  <a:pt x="4396142" y="2525821"/>
                </a:cubicBezTo>
                <a:lnTo>
                  <a:pt x="2492840" y="4400093"/>
                </a:lnTo>
                <a:cubicBezTo>
                  <a:pt x="2349793" y="4540957"/>
                  <a:pt x="2119638" y="4539188"/>
                  <a:pt x="1978774" y="4396142"/>
                </a:cubicBezTo>
                <a:lnTo>
                  <a:pt x="104503" y="2492840"/>
                </a:lnTo>
                <a:cubicBezTo>
                  <a:pt x="-36362" y="2349793"/>
                  <a:pt x="-34593" y="2119638"/>
                  <a:pt x="108453" y="1978774"/>
                </a:cubicBezTo>
                <a:lnTo>
                  <a:pt x="2011756" y="104503"/>
                </a:lnTo>
                <a:cubicBezTo>
                  <a:pt x="2083279" y="34070"/>
                  <a:pt x="2176579" y="-704"/>
                  <a:pt x="2269607" y="1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4F1B-DD42-438C-B5C2-3FA2EF4DD60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8103841" y="-757297"/>
            <a:ext cx="4126404" cy="4126404"/>
          </a:xfrm>
          <a:custGeom>
            <a:avLst/>
            <a:gdLst>
              <a:gd name="connsiteX0" fmla="*/ 2079058 w 4126404"/>
              <a:gd name="connsiteY0" fmla="*/ 10 h 4126404"/>
              <a:gd name="connsiteX1" fmla="*/ 2313762 w 4126404"/>
              <a:gd name="connsiteY1" fmla="*/ 99347 h 4126404"/>
              <a:gd name="connsiteX2" fmla="*/ 4030676 w 4126404"/>
              <a:gd name="connsiteY2" fmla="*/ 1842855 h 4126404"/>
              <a:gd name="connsiteX3" fmla="*/ 4027057 w 4126404"/>
              <a:gd name="connsiteY3" fmla="*/ 2313762 h 4126404"/>
              <a:gd name="connsiteX4" fmla="*/ 2283549 w 4126404"/>
              <a:gd name="connsiteY4" fmla="*/ 4030676 h 4126404"/>
              <a:gd name="connsiteX5" fmla="*/ 1812642 w 4126404"/>
              <a:gd name="connsiteY5" fmla="*/ 4027057 h 4126404"/>
              <a:gd name="connsiteX6" fmla="*/ 95729 w 4126404"/>
              <a:gd name="connsiteY6" fmla="*/ 2283549 h 4126404"/>
              <a:gd name="connsiteX7" fmla="*/ 99348 w 4126404"/>
              <a:gd name="connsiteY7" fmla="*/ 1812643 h 4126404"/>
              <a:gd name="connsiteX8" fmla="*/ 1842855 w 4126404"/>
              <a:gd name="connsiteY8" fmla="*/ 95729 h 4126404"/>
              <a:gd name="connsiteX9" fmla="*/ 2079058 w 4126404"/>
              <a:gd name="connsiteY9" fmla="*/ 10 h 412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26404" h="4126404">
                <a:moveTo>
                  <a:pt x="2079058" y="10"/>
                </a:moveTo>
                <a:cubicBezTo>
                  <a:pt x="2164276" y="665"/>
                  <a:pt x="2249243" y="33829"/>
                  <a:pt x="2313762" y="99347"/>
                </a:cubicBezTo>
                <a:lnTo>
                  <a:pt x="4030676" y="1842855"/>
                </a:lnTo>
                <a:cubicBezTo>
                  <a:pt x="4159714" y="1973892"/>
                  <a:pt x="4158093" y="2184724"/>
                  <a:pt x="4027057" y="2313762"/>
                </a:cubicBezTo>
                <a:lnTo>
                  <a:pt x="2283549" y="4030676"/>
                </a:lnTo>
                <a:cubicBezTo>
                  <a:pt x="2152512" y="4159714"/>
                  <a:pt x="1941680" y="4158093"/>
                  <a:pt x="1812642" y="4027057"/>
                </a:cubicBezTo>
                <a:lnTo>
                  <a:pt x="95729" y="2283549"/>
                </a:lnTo>
                <a:cubicBezTo>
                  <a:pt x="-33309" y="2152512"/>
                  <a:pt x="-31689" y="1941681"/>
                  <a:pt x="99348" y="1812643"/>
                </a:cubicBezTo>
                <a:lnTo>
                  <a:pt x="1842855" y="95729"/>
                </a:lnTo>
                <a:cubicBezTo>
                  <a:pt x="1908374" y="31209"/>
                  <a:pt x="1993841" y="-645"/>
                  <a:pt x="2079058" y="1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8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1027521" y="1557611"/>
            <a:ext cx="1463040" cy="1463040"/>
          </a:xfrm>
          <a:custGeom>
            <a:avLst/>
            <a:gdLst>
              <a:gd name="connsiteX0" fmla="*/ 731520 w 1463040"/>
              <a:gd name="connsiteY0" fmla="*/ 0 h 1463040"/>
              <a:gd name="connsiteX1" fmla="*/ 1463040 w 1463040"/>
              <a:gd name="connsiteY1" fmla="*/ 731520 h 1463040"/>
              <a:gd name="connsiteX2" fmla="*/ 731520 w 1463040"/>
              <a:gd name="connsiteY2" fmla="*/ 1463040 h 1463040"/>
              <a:gd name="connsiteX3" fmla="*/ 0 w 1463040"/>
              <a:gd name="connsiteY3" fmla="*/ 731520 h 1463040"/>
              <a:gd name="connsiteX4" fmla="*/ 731520 w 1463040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040" h="1463040">
                <a:moveTo>
                  <a:pt x="731520" y="0"/>
                </a:moveTo>
                <a:cubicBezTo>
                  <a:pt x="1135527" y="0"/>
                  <a:pt x="1463040" y="327513"/>
                  <a:pt x="1463040" y="731520"/>
                </a:cubicBezTo>
                <a:cubicBezTo>
                  <a:pt x="1463040" y="1135527"/>
                  <a:pt x="1135527" y="1463040"/>
                  <a:pt x="731520" y="1463040"/>
                </a:cubicBezTo>
                <a:cubicBezTo>
                  <a:pt x="327513" y="1463040"/>
                  <a:pt x="0" y="1135527"/>
                  <a:pt x="0" y="731520"/>
                </a:cubicBezTo>
                <a:cubicBezTo>
                  <a:pt x="0" y="327513"/>
                  <a:pt x="327513" y="0"/>
                  <a:pt x="731520" y="0"/>
                </a:cubicBezTo>
                <a:close/>
              </a:path>
            </a:pathLst>
          </a:custGeom>
          <a:ln w="31750">
            <a:solidFill>
              <a:srgbClr val="69813C"/>
            </a:solidFill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027E-246A-490E-99D2-FE77C0723A40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4F1B-DD42-438C-B5C2-3FA2EF4DD602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3776246" y="1557611"/>
            <a:ext cx="1463040" cy="1463040"/>
          </a:xfrm>
          <a:custGeom>
            <a:avLst/>
            <a:gdLst>
              <a:gd name="connsiteX0" fmla="*/ 731520 w 1463040"/>
              <a:gd name="connsiteY0" fmla="*/ 0 h 1463040"/>
              <a:gd name="connsiteX1" fmla="*/ 1463040 w 1463040"/>
              <a:gd name="connsiteY1" fmla="*/ 731520 h 1463040"/>
              <a:gd name="connsiteX2" fmla="*/ 731520 w 1463040"/>
              <a:gd name="connsiteY2" fmla="*/ 1463040 h 1463040"/>
              <a:gd name="connsiteX3" fmla="*/ 0 w 1463040"/>
              <a:gd name="connsiteY3" fmla="*/ 731520 h 1463040"/>
              <a:gd name="connsiteX4" fmla="*/ 731520 w 1463040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040" h="1463040">
                <a:moveTo>
                  <a:pt x="731520" y="0"/>
                </a:moveTo>
                <a:cubicBezTo>
                  <a:pt x="1135527" y="0"/>
                  <a:pt x="1463040" y="327513"/>
                  <a:pt x="1463040" y="731520"/>
                </a:cubicBezTo>
                <a:cubicBezTo>
                  <a:pt x="1463040" y="1135527"/>
                  <a:pt x="1135527" y="1463040"/>
                  <a:pt x="731520" y="1463040"/>
                </a:cubicBezTo>
                <a:cubicBezTo>
                  <a:pt x="327513" y="1463040"/>
                  <a:pt x="0" y="1135527"/>
                  <a:pt x="0" y="731520"/>
                </a:cubicBezTo>
                <a:cubicBezTo>
                  <a:pt x="0" y="327513"/>
                  <a:pt x="327513" y="0"/>
                  <a:pt x="731520" y="0"/>
                </a:cubicBezTo>
                <a:close/>
              </a:path>
            </a:pathLst>
          </a:custGeom>
          <a:ln w="31750">
            <a:solidFill>
              <a:srgbClr val="FFD200"/>
            </a:solidFill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6524971" y="1521426"/>
            <a:ext cx="1463040" cy="1463040"/>
          </a:xfrm>
          <a:custGeom>
            <a:avLst/>
            <a:gdLst>
              <a:gd name="connsiteX0" fmla="*/ 731520 w 1463040"/>
              <a:gd name="connsiteY0" fmla="*/ 0 h 1463040"/>
              <a:gd name="connsiteX1" fmla="*/ 1463040 w 1463040"/>
              <a:gd name="connsiteY1" fmla="*/ 731520 h 1463040"/>
              <a:gd name="connsiteX2" fmla="*/ 731520 w 1463040"/>
              <a:gd name="connsiteY2" fmla="*/ 1463040 h 1463040"/>
              <a:gd name="connsiteX3" fmla="*/ 0 w 1463040"/>
              <a:gd name="connsiteY3" fmla="*/ 731520 h 1463040"/>
              <a:gd name="connsiteX4" fmla="*/ 731520 w 1463040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040" h="1463040">
                <a:moveTo>
                  <a:pt x="731520" y="0"/>
                </a:moveTo>
                <a:cubicBezTo>
                  <a:pt x="1135527" y="0"/>
                  <a:pt x="1463040" y="327513"/>
                  <a:pt x="1463040" y="731520"/>
                </a:cubicBezTo>
                <a:cubicBezTo>
                  <a:pt x="1463040" y="1135527"/>
                  <a:pt x="1135527" y="1463040"/>
                  <a:pt x="731520" y="1463040"/>
                </a:cubicBezTo>
                <a:cubicBezTo>
                  <a:pt x="327513" y="1463040"/>
                  <a:pt x="0" y="1135527"/>
                  <a:pt x="0" y="731520"/>
                </a:cubicBezTo>
                <a:cubicBezTo>
                  <a:pt x="0" y="327513"/>
                  <a:pt x="327513" y="0"/>
                  <a:pt x="731520" y="0"/>
                </a:cubicBezTo>
                <a:close/>
              </a:path>
            </a:pathLst>
          </a:custGeom>
          <a:ln w="31750">
            <a:solidFill>
              <a:srgbClr val="69813C"/>
            </a:solidFill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9273696" y="1521426"/>
            <a:ext cx="1463040" cy="1463040"/>
          </a:xfrm>
          <a:custGeom>
            <a:avLst/>
            <a:gdLst>
              <a:gd name="connsiteX0" fmla="*/ 731520 w 1463040"/>
              <a:gd name="connsiteY0" fmla="*/ 0 h 1463040"/>
              <a:gd name="connsiteX1" fmla="*/ 1463040 w 1463040"/>
              <a:gd name="connsiteY1" fmla="*/ 731520 h 1463040"/>
              <a:gd name="connsiteX2" fmla="*/ 731520 w 1463040"/>
              <a:gd name="connsiteY2" fmla="*/ 1463040 h 1463040"/>
              <a:gd name="connsiteX3" fmla="*/ 0 w 1463040"/>
              <a:gd name="connsiteY3" fmla="*/ 731520 h 1463040"/>
              <a:gd name="connsiteX4" fmla="*/ 731520 w 1463040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040" h="1463040">
                <a:moveTo>
                  <a:pt x="731520" y="0"/>
                </a:moveTo>
                <a:cubicBezTo>
                  <a:pt x="1135527" y="0"/>
                  <a:pt x="1463040" y="327513"/>
                  <a:pt x="1463040" y="731520"/>
                </a:cubicBezTo>
                <a:cubicBezTo>
                  <a:pt x="1463040" y="1135527"/>
                  <a:pt x="1135527" y="1463040"/>
                  <a:pt x="731520" y="1463040"/>
                </a:cubicBezTo>
                <a:cubicBezTo>
                  <a:pt x="327513" y="1463040"/>
                  <a:pt x="0" y="1135527"/>
                  <a:pt x="0" y="731520"/>
                </a:cubicBezTo>
                <a:cubicBezTo>
                  <a:pt x="0" y="327513"/>
                  <a:pt x="327513" y="0"/>
                  <a:pt x="731520" y="0"/>
                </a:cubicBezTo>
                <a:close/>
              </a:path>
            </a:pathLst>
          </a:custGeom>
          <a:ln w="31750">
            <a:solidFill>
              <a:srgbClr val="FFD200"/>
            </a:solidFill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7"/>
          </p:nvPr>
        </p:nvSpPr>
        <p:spPr>
          <a:xfrm>
            <a:off x="1027521" y="4124446"/>
            <a:ext cx="1463040" cy="1463040"/>
          </a:xfrm>
          <a:custGeom>
            <a:avLst/>
            <a:gdLst>
              <a:gd name="connsiteX0" fmla="*/ 731520 w 1463040"/>
              <a:gd name="connsiteY0" fmla="*/ 0 h 1463040"/>
              <a:gd name="connsiteX1" fmla="*/ 1463040 w 1463040"/>
              <a:gd name="connsiteY1" fmla="*/ 731520 h 1463040"/>
              <a:gd name="connsiteX2" fmla="*/ 731520 w 1463040"/>
              <a:gd name="connsiteY2" fmla="*/ 1463040 h 1463040"/>
              <a:gd name="connsiteX3" fmla="*/ 0 w 1463040"/>
              <a:gd name="connsiteY3" fmla="*/ 731520 h 1463040"/>
              <a:gd name="connsiteX4" fmla="*/ 731520 w 1463040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040" h="1463040">
                <a:moveTo>
                  <a:pt x="731520" y="0"/>
                </a:moveTo>
                <a:cubicBezTo>
                  <a:pt x="1135527" y="0"/>
                  <a:pt x="1463040" y="327513"/>
                  <a:pt x="1463040" y="731520"/>
                </a:cubicBezTo>
                <a:cubicBezTo>
                  <a:pt x="1463040" y="1135527"/>
                  <a:pt x="1135527" y="1463040"/>
                  <a:pt x="731520" y="1463040"/>
                </a:cubicBezTo>
                <a:cubicBezTo>
                  <a:pt x="327513" y="1463040"/>
                  <a:pt x="0" y="1135527"/>
                  <a:pt x="0" y="731520"/>
                </a:cubicBezTo>
                <a:cubicBezTo>
                  <a:pt x="0" y="327513"/>
                  <a:pt x="327513" y="0"/>
                  <a:pt x="731520" y="0"/>
                </a:cubicBezTo>
                <a:close/>
              </a:path>
            </a:pathLst>
          </a:custGeom>
          <a:ln w="31750">
            <a:solidFill>
              <a:srgbClr val="69813C"/>
            </a:solidFill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8"/>
          </p:nvPr>
        </p:nvSpPr>
        <p:spPr>
          <a:xfrm>
            <a:off x="3776246" y="4124446"/>
            <a:ext cx="1463040" cy="1463040"/>
          </a:xfrm>
          <a:custGeom>
            <a:avLst/>
            <a:gdLst>
              <a:gd name="connsiteX0" fmla="*/ 731520 w 1463040"/>
              <a:gd name="connsiteY0" fmla="*/ 0 h 1463040"/>
              <a:gd name="connsiteX1" fmla="*/ 1463040 w 1463040"/>
              <a:gd name="connsiteY1" fmla="*/ 731520 h 1463040"/>
              <a:gd name="connsiteX2" fmla="*/ 731520 w 1463040"/>
              <a:gd name="connsiteY2" fmla="*/ 1463040 h 1463040"/>
              <a:gd name="connsiteX3" fmla="*/ 0 w 1463040"/>
              <a:gd name="connsiteY3" fmla="*/ 731520 h 1463040"/>
              <a:gd name="connsiteX4" fmla="*/ 731520 w 1463040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040" h="1463040">
                <a:moveTo>
                  <a:pt x="731520" y="0"/>
                </a:moveTo>
                <a:cubicBezTo>
                  <a:pt x="1135527" y="0"/>
                  <a:pt x="1463040" y="327513"/>
                  <a:pt x="1463040" y="731520"/>
                </a:cubicBezTo>
                <a:cubicBezTo>
                  <a:pt x="1463040" y="1135527"/>
                  <a:pt x="1135527" y="1463040"/>
                  <a:pt x="731520" y="1463040"/>
                </a:cubicBezTo>
                <a:cubicBezTo>
                  <a:pt x="327513" y="1463040"/>
                  <a:pt x="0" y="1135527"/>
                  <a:pt x="0" y="731520"/>
                </a:cubicBezTo>
                <a:cubicBezTo>
                  <a:pt x="0" y="327513"/>
                  <a:pt x="327513" y="0"/>
                  <a:pt x="731520" y="0"/>
                </a:cubicBezTo>
                <a:close/>
              </a:path>
            </a:pathLst>
          </a:custGeom>
          <a:ln w="31750">
            <a:solidFill>
              <a:srgbClr val="FFD200"/>
            </a:solidFill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9"/>
          </p:nvPr>
        </p:nvSpPr>
        <p:spPr>
          <a:xfrm>
            <a:off x="6524971" y="4088261"/>
            <a:ext cx="1463040" cy="1463040"/>
          </a:xfrm>
          <a:custGeom>
            <a:avLst/>
            <a:gdLst>
              <a:gd name="connsiteX0" fmla="*/ 731520 w 1463040"/>
              <a:gd name="connsiteY0" fmla="*/ 0 h 1463040"/>
              <a:gd name="connsiteX1" fmla="*/ 1463040 w 1463040"/>
              <a:gd name="connsiteY1" fmla="*/ 731520 h 1463040"/>
              <a:gd name="connsiteX2" fmla="*/ 731520 w 1463040"/>
              <a:gd name="connsiteY2" fmla="*/ 1463040 h 1463040"/>
              <a:gd name="connsiteX3" fmla="*/ 0 w 1463040"/>
              <a:gd name="connsiteY3" fmla="*/ 731520 h 1463040"/>
              <a:gd name="connsiteX4" fmla="*/ 731520 w 1463040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040" h="1463040">
                <a:moveTo>
                  <a:pt x="731520" y="0"/>
                </a:moveTo>
                <a:cubicBezTo>
                  <a:pt x="1135527" y="0"/>
                  <a:pt x="1463040" y="327513"/>
                  <a:pt x="1463040" y="731520"/>
                </a:cubicBezTo>
                <a:cubicBezTo>
                  <a:pt x="1463040" y="1135527"/>
                  <a:pt x="1135527" y="1463040"/>
                  <a:pt x="731520" y="1463040"/>
                </a:cubicBezTo>
                <a:cubicBezTo>
                  <a:pt x="327513" y="1463040"/>
                  <a:pt x="0" y="1135527"/>
                  <a:pt x="0" y="731520"/>
                </a:cubicBezTo>
                <a:cubicBezTo>
                  <a:pt x="0" y="327513"/>
                  <a:pt x="327513" y="0"/>
                  <a:pt x="731520" y="0"/>
                </a:cubicBezTo>
                <a:close/>
              </a:path>
            </a:pathLst>
          </a:custGeom>
          <a:ln w="31750">
            <a:solidFill>
              <a:srgbClr val="69813C"/>
            </a:solidFill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20"/>
          </p:nvPr>
        </p:nvSpPr>
        <p:spPr>
          <a:xfrm>
            <a:off x="9273696" y="4088261"/>
            <a:ext cx="1463040" cy="1463040"/>
          </a:xfrm>
          <a:custGeom>
            <a:avLst/>
            <a:gdLst>
              <a:gd name="connsiteX0" fmla="*/ 731520 w 1463040"/>
              <a:gd name="connsiteY0" fmla="*/ 0 h 1463040"/>
              <a:gd name="connsiteX1" fmla="*/ 1463040 w 1463040"/>
              <a:gd name="connsiteY1" fmla="*/ 731520 h 1463040"/>
              <a:gd name="connsiteX2" fmla="*/ 731520 w 1463040"/>
              <a:gd name="connsiteY2" fmla="*/ 1463040 h 1463040"/>
              <a:gd name="connsiteX3" fmla="*/ 0 w 1463040"/>
              <a:gd name="connsiteY3" fmla="*/ 731520 h 1463040"/>
              <a:gd name="connsiteX4" fmla="*/ 731520 w 1463040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040" h="1463040">
                <a:moveTo>
                  <a:pt x="731520" y="0"/>
                </a:moveTo>
                <a:cubicBezTo>
                  <a:pt x="1135527" y="0"/>
                  <a:pt x="1463040" y="327513"/>
                  <a:pt x="1463040" y="731520"/>
                </a:cubicBezTo>
                <a:cubicBezTo>
                  <a:pt x="1463040" y="1135527"/>
                  <a:pt x="1135527" y="1463040"/>
                  <a:pt x="731520" y="1463040"/>
                </a:cubicBezTo>
                <a:cubicBezTo>
                  <a:pt x="327513" y="1463040"/>
                  <a:pt x="0" y="1135527"/>
                  <a:pt x="0" y="731520"/>
                </a:cubicBezTo>
                <a:cubicBezTo>
                  <a:pt x="0" y="327513"/>
                  <a:pt x="327513" y="0"/>
                  <a:pt x="731520" y="0"/>
                </a:cubicBezTo>
                <a:close/>
              </a:path>
            </a:pathLst>
          </a:custGeom>
          <a:ln w="31750">
            <a:solidFill>
              <a:srgbClr val="FFD200"/>
            </a:solidFill>
          </a:ln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130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027E-246A-490E-99D2-FE77C0723A40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4F1B-DD42-438C-B5C2-3FA2EF4DD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56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027E-246A-490E-99D2-FE77C0723A40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4F1B-DD42-438C-B5C2-3FA2EF4DD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4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027E-246A-490E-99D2-FE77C0723A40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4F1B-DD42-438C-B5C2-3FA2EF4DD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89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027E-246A-490E-99D2-FE77C0723A40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4F1B-DD42-438C-B5C2-3FA2EF4DD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82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027E-246A-490E-99D2-FE77C0723A40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4F1B-DD42-438C-B5C2-3FA2EF4DD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14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027E-246A-490E-99D2-FE77C0723A40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4F1B-DD42-438C-B5C2-3FA2EF4DD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772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027E-246A-490E-99D2-FE77C0723A40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4F1B-DD42-438C-B5C2-3FA2EF4DD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458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027E-246A-490E-99D2-FE77C0723A40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4F1B-DD42-438C-B5C2-3FA2EF4DD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15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027E-246A-490E-99D2-FE77C0723A40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4F1B-DD42-438C-B5C2-3FA2EF4DD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111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027E-246A-490E-99D2-FE77C0723A40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4F1B-DD42-438C-B5C2-3FA2EF4DD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46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1" y="3373794"/>
            <a:ext cx="4147457" cy="3484206"/>
          </a:xfrm>
          <a:custGeom>
            <a:avLst/>
            <a:gdLst>
              <a:gd name="connsiteX0" fmla="*/ 0 w 4147457"/>
              <a:gd name="connsiteY0" fmla="*/ 0 h 3484206"/>
              <a:gd name="connsiteX1" fmla="*/ 4147457 w 4147457"/>
              <a:gd name="connsiteY1" fmla="*/ 0 h 3484206"/>
              <a:gd name="connsiteX2" fmla="*/ 4147457 w 4147457"/>
              <a:gd name="connsiteY2" fmla="*/ 3484206 h 3484206"/>
              <a:gd name="connsiteX3" fmla="*/ 0 w 4147457"/>
              <a:gd name="connsiteY3" fmla="*/ 3484206 h 3484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7457" h="3484206">
                <a:moveTo>
                  <a:pt x="0" y="0"/>
                </a:moveTo>
                <a:lnTo>
                  <a:pt x="4147457" y="0"/>
                </a:lnTo>
                <a:lnTo>
                  <a:pt x="4147457" y="3484206"/>
                </a:lnTo>
                <a:lnTo>
                  <a:pt x="0" y="34842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45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661557" cy="3135086"/>
          </a:xfrm>
          <a:custGeom>
            <a:avLst/>
            <a:gdLst>
              <a:gd name="connsiteX0" fmla="*/ 0 w 2661557"/>
              <a:gd name="connsiteY0" fmla="*/ 0 h 3135086"/>
              <a:gd name="connsiteX1" fmla="*/ 2661557 w 2661557"/>
              <a:gd name="connsiteY1" fmla="*/ 0 h 3135086"/>
              <a:gd name="connsiteX2" fmla="*/ 2661557 w 2661557"/>
              <a:gd name="connsiteY2" fmla="*/ 3135086 h 3135086"/>
              <a:gd name="connsiteX3" fmla="*/ 0 w 2661557"/>
              <a:gd name="connsiteY3" fmla="*/ 3135086 h 3135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1557" h="3135086">
                <a:moveTo>
                  <a:pt x="0" y="0"/>
                </a:moveTo>
                <a:lnTo>
                  <a:pt x="2661557" y="0"/>
                </a:lnTo>
                <a:lnTo>
                  <a:pt x="2661557" y="3135086"/>
                </a:lnTo>
                <a:lnTo>
                  <a:pt x="0" y="31350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2661558" y="0"/>
            <a:ext cx="2661557" cy="4000500"/>
          </a:xfrm>
          <a:custGeom>
            <a:avLst/>
            <a:gdLst>
              <a:gd name="connsiteX0" fmla="*/ 0 w 2661557"/>
              <a:gd name="connsiteY0" fmla="*/ 0 h 4000500"/>
              <a:gd name="connsiteX1" fmla="*/ 2661557 w 2661557"/>
              <a:gd name="connsiteY1" fmla="*/ 0 h 4000500"/>
              <a:gd name="connsiteX2" fmla="*/ 2661557 w 2661557"/>
              <a:gd name="connsiteY2" fmla="*/ 4000500 h 4000500"/>
              <a:gd name="connsiteX3" fmla="*/ 0 w 2661557"/>
              <a:gd name="connsiteY3" fmla="*/ 4000500 h 400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1557" h="4000500">
                <a:moveTo>
                  <a:pt x="0" y="0"/>
                </a:moveTo>
                <a:lnTo>
                  <a:pt x="2661557" y="0"/>
                </a:lnTo>
                <a:lnTo>
                  <a:pt x="2661557" y="4000500"/>
                </a:lnTo>
                <a:lnTo>
                  <a:pt x="0" y="40005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1" y="3135086"/>
            <a:ext cx="2661557" cy="3722914"/>
          </a:xfrm>
          <a:custGeom>
            <a:avLst/>
            <a:gdLst>
              <a:gd name="connsiteX0" fmla="*/ 0 w 2661557"/>
              <a:gd name="connsiteY0" fmla="*/ 0 h 3722914"/>
              <a:gd name="connsiteX1" fmla="*/ 2661557 w 2661557"/>
              <a:gd name="connsiteY1" fmla="*/ 0 h 3722914"/>
              <a:gd name="connsiteX2" fmla="*/ 2661557 w 2661557"/>
              <a:gd name="connsiteY2" fmla="*/ 3722914 h 3722914"/>
              <a:gd name="connsiteX3" fmla="*/ 0 w 2661557"/>
              <a:gd name="connsiteY3" fmla="*/ 3722914 h 3722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1557" h="3722914">
                <a:moveTo>
                  <a:pt x="0" y="0"/>
                </a:moveTo>
                <a:lnTo>
                  <a:pt x="2661557" y="0"/>
                </a:lnTo>
                <a:lnTo>
                  <a:pt x="2661557" y="3722914"/>
                </a:lnTo>
                <a:lnTo>
                  <a:pt x="0" y="37229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2661557" y="4000500"/>
            <a:ext cx="2661557" cy="2857500"/>
          </a:xfrm>
          <a:custGeom>
            <a:avLst/>
            <a:gdLst>
              <a:gd name="connsiteX0" fmla="*/ 0 w 2661557"/>
              <a:gd name="connsiteY0" fmla="*/ 0 h 2857500"/>
              <a:gd name="connsiteX1" fmla="*/ 2661557 w 2661557"/>
              <a:gd name="connsiteY1" fmla="*/ 0 h 2857500"/>
              <a:gd name="connsiteX2" fmla="*/ 2661557 w 2661557"/>
              <a:gd name="connsiteY2" fmla="*/ 2857500 h 2857500"/>
              <a:gd name="connsiteX3" fmla="*/ 0 w 2661557"/>
              <a:gd name="connsiteY3" fmla="*/ 2857500 h 285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1557" h="2857500">
                <a:moveTo>
                  <a:pt x="0" y="0"/>
                </a:moveTo>
                <a:lnTo>
                  <a:pt x="2661557" y="0"/>
                </a:lnTo>
                <a:lnTo>
                  <a:pt x="2661557" y="2857500"/>
                </a:lnTo>
                <a:lnTo>
                  <a:pt x="0" y="28575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688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D027E-246A-490E-99D2-FE77C0723A40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D4F1B-DD42-438C-B5C2-3FA2EF4DD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23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3" r:id="rId8"/>
    <p:sldLayoutId id="2147483662" r:id="rId9"/>
    <p:sldLayoutId id="2147483661" r:id="rId10"/>
    <p:sldLayoutId id="2147483660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 rot="18926419">
            <a:off x="11041469" y="1647542"/>
            <a:ext cx="4002877" cy="4002877"/>
          </a:xfrm>
          <a:prstGeom prst="roundRect">
            <a:avLst>
              <a:gd name="adj" fmla="val 10697"/>
            </a:avLst>
          </a:prstGeom>
          <a:solidFill>
            <a:srgbClr val="00285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18926419">
            <a:off x="5380712" y="6468845"/>
            <a:ext cx="4002877" cy="4002877"/>
          </a:xfrm>
          <a:prstGeom prst="roundRect">
            <a:avLst>
              <a:gd name="adj" fmla="val 10697"/>
            </a:avLst>
          </a:prstGeom>
          <a:solidFill>
            <a:srgbClr val="69813C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 rot="18926419">
            <a:off x="4552538" y="-2585450"/>
            <a:ext cx="4002877" cy="4002877"/>
          </a:xfrm>
          <a:prstGeom prst="roundRect">
            <a:avLst>
              <a:gd name="adj" fmla="val 10697"/>
            </a:avLst>
          </a:prstGeom>
          <a:solidFill>
            <a:srgbClr val="FFD2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Placeholder 1" descr="A person and a child sitting on a picnic table&#10;&#10;Description automatically generated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6656" r="16656"/>
          <a:stretch/>
        </p:blipFill>
        <p:spPr>
          <a:xfrm>
            <a:off x="8556179" y="-924891"/>
            <a:ext cx="3659715" cy="3659715"/>
          </a:xfrm>
        </p:spPr>
      </p:pic>
      <p:pic>
        <p:nvPicPr>
          <p:cNvPr id="3" name="Picture Placeholder 2" descr="A person and child posing for a picture&#10;&#10;Description automatically generated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10624" r="22740" b="140"/>
          <a:stretch/>
        </p:blipFill>
        <p:spPr>
          <a:xfrm>
            <a:off x="6318936" y="1269464"/>
            <a:ext cx="3715601" cy="3713326"/>
          </a:xfrm>
        </p:spPr>
      </p:pic>
      <p:pic>
        <p:nvPicPr>
          <p:cNvPr id="9" name="Picture Placeholder 8" descr="Musician playing guitar"/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9" r="17659"/>
          <a:stretch/>
        </p:blipFill>
        <p:spPr>
          <a:xfrm>
            <a:off x="7961998" y="3879884"/>
            <a:ext cx="4127170" cy="4126408"/>
          </a:xfrm>
        </p:spPr>
      </p:pic>
      <p:sp>
        <p:nvSpPr>
          <p:cNvPr id="19" name="TextBox 18"/>
          <p:cNvSpPr txBox="1"/>
          <p:nvPr/>
        </p:nvSpPr>
        <p:spPr>
          <a:xfrm>
            <a:off x="237782" y="665939"/>
            <a:ext cx="7133991" cy="4047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675"/>
              </a:lnSpc>
            </a:pPr>
            <a:r>
              <a:rPr lang="en-US" sz="2800" b="1" i="0">
                <a:solidFill>
                  <a:srgbClr val="E1261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800" b="1" i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ransformational</a:t>
            </a:r>
          </a:p>
          <a:p>
            <a:pPr>
              <a:lnSpc>
                <a:spcPts val="1675"/>
              </a:lnSpc>
            </a:pPr>
            <a:endParaRPr lang="en-US" sz="2800" b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675"/>
              </a:lnSpc>
            </a:pPr>
            <a:r>
              <a:rPr lang="en-US" sz="2800" b="1" i="0">
                <a:solidFill>
                  <a:srgbClr val="E1261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800" b="1" i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ealing and </a:t>
            </a:r>
          </a:p>
          <a:p>
            <a:pPr>
              <a:lnSpc>
                <a:spcPts val="1675"/>
              </a:lnSpc>
            </a:pPr>
            <a:endParaRPr lang="en-US" sz="2800" b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675"/>
              </a:lnSpc>
            </a:pPr>
            <a:r>
              <a:rPr lang="en-US" sz="2800" b="1" i="0">
                <a:solidFill>
                  <a:srgbClr val="E1261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800" b="1" i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esponses to </a:t>
            </a:r>
          </a:p>
          <a:p>
            <a:pPr>
              <a:lnSpc>
                <a:spcPts val="1675"/>
              </a:lnSpc>
            </a:pPr>
            <a:endParaRPr lang="en-US" sz="2800" b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675"/>
              </a:lnSpc>
            </a:pPr>
            <a:r>
              <a:rPr lang="en-US" sz="2800" b="1" i="0">
                <a:solidFill>
                  <a:srgbClr val="E1261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800" b="1" i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nform</a:t>
            </a:r>
          </a:p>
          <a:p>
            <a:pPr>
              <a:lnSpc>
                <a:spcPts val="1675"/>
              </a:lnSpc>
            </a:pPr>
            <a:endParaRPr lang="en-US" sz="2800" b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675"/>
              </a:lnSpc>
            </a:pPr>
            <a:r>
              <a:rPr lang="en-US" sz="2800" b="1" i="0">
                <a:solidFill>
                  <a:srgbClr val="E1261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2800" b="1" i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iolence </a:t>
            </a:r>
          </a:p>
          <a:p>
            <a:pPr>
              <a:lnSpc>
                <a:spcPts val="1675"/>
              </a:lnSpc>
            </a:pPr>
            <a:endParaRPr lang="en-US" sz="2800" b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675"/>
              </a:lnSpc>
            </a:pPr>
            <a:r>
              <a:rPr lang="en-US" sz="2800" b="1" i="0">
                <a:solidFill>
                  <a:srgbClr val="E1261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800" b="1" i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ducation:</a:t>
            </a:r>
            <a:endParaRPr lang="es-ES_tradnl" sz="28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endParaRPr lang="en-US" sz="4800" b="1" spc="-10">
              <a:solidFill>
                <a:srgbClr val="002856"/>
              </a:solidFill>
              <a:latin typeface="Calibri" panose="020F050202020403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endParaRPr lang="en-US" sz="4000" b="1" spc="-10">
              <a:solidFill>
                <a:srgbClr val="002856"/>
              </a:solidFill>
              <a:latin typeface="Calibri" panose="020F050202020403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marR="0" algn="ctr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spc="-10">
                <a:solidFill>
                  <a:srgbClr val="002856"/>
                </a:solidFill>
                <a:latin typeface="Calibri" panose="020F050202020403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An Introduction to </a:t>
            </a:r>
          </a:p>
          <a:p>
            <a:pPr marL="0" marR="0" algn="ctr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spc="-10">
                <a:solidFill>
                  <a:srgbClr val="002856"/>
                </a:solidFill>
                <a:latin typeface="Calibri" panose="020F050202020403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</a:p>
          <a:p>
            <a:pPr marL="0" marR="0" algn="ctr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spc="-10">
                <a:solidFill>
                  <a:srgbClr val="002856"/>
                </a:solidFill>
                <a:latin typeface="Calibri" panose="020F050202020403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THRIVE Technical Assistance</a:t>
            </a:r>
            <a:endParaRPr lang="en-US" sz="4400" b="1" spc="-10">
              <a:solidFill>
                <a:srgbClr val="002856"/>
              </a:solidFill>
              <a:latin typeface="Calibri" panose="020F050202020403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endParaRPr lang="en-US" sz="4800" b="1" spc="-10">
              <a:solidFill>
                <a:srgbClr val="002856"/>
              </a:solidFill>
              <a:effectLst/>
              <a:latin typeface="Calibri" panose="020F050202020403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endParaRPr lang="en-US" sz="3000">
              <a:solidFill>
                <a:srgbClr val="002856"/>
              </a:solidFill>
              <a:effectLst/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28214" t="33598" r="60000" b="54550"/>
          <a:stretch/>
        </p:blipFill>
        <p:spPr>
          <a:xfrm>
            <a:off x="2267629" y="5637113"/>
            <a:ext cx="841464" cy="4778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A3E89F-4A04-4720-CFD3-581C2A328626}"/>
              </a:ext>
            </a:extLst>
          </p:cNvPr>
          <p:cNvSpPr txBox="1"/>
          <p:nvPr/>
        </p:nvSpPr>
        <p:spPr>
          <a:xfrm>
            <a:off x="1944354" y="4471689"/>
            <a:ext cx="37491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>
                <a:solidFill>
                  <a:srgbClr val="002856"/>
                </a:solidFill>
              </a:rPr>
              <a:t>New </a:t>
            </a:r>
            <a:r>
              <a:rPr lang="es-ES_tradnl" sz="2000" b="1" err="1">
                <a:solidFill>
                  <a:srgbClr val="002856"/>
                </a:solidFill>
              </a:rPr>
              <a:t>Grantee</a:t>
            </a:r>
            <a:r>
              <a:rPr lang="es-ES_tradnl" sz="2000" b="1">
                <a:solidFill>
                  <a:srgbClr val="002856"/>
                </a:solidFill>
              </a:rPr>
              <a:t> </a:t>
            </a:r>
            <a:r>
              <a:rPr lang="es-ES_tradnl" sz="2000" b="1" err="1">
                <a:solidFill>
                  <a:srgbClr val="002856"/>
                </a:solidFill>
              </a:rPr>
              <a:t>Orientation</a:t>
            </a:r>
            <a:endParaRPr lang="es-ES_tradnl" sz="2000" b="1">
              <a:solidFill>
                <a:srgbClr val="002856"/>
              </a:solidFill>
            </a:endParaRPr>
          </a:p>
          <a:p>
            <a:pPr algn="ctr"/>
            <a:r>
              <a:rPr lang="es-ES_tradnl" sz="2000" b="1">
                <a:solidFill>
                  <a:srgbClr val="002856"/>
                </a:solidFill>
              </a:rPr>
              <a:t>San Diego, CA</a:t>
            </a:r>
          </a:p>
          <a:p>
            <a:pPr algn="ctr"/>
            <a:r>
              <a:rPr lang="es-ES_tradnl" sz="2000" b="1" err="1">
                <a:solidFill>
                  <a:srgbClr val="002856"/>
                </a:solidFill>
              </a:rPr>
              <a:t>December</a:t>
            </a:r>
            <a:r>
              <a:rPr lang="es-ES_tradnl" sz="2000" b="1">
                <a:solidFill>
                  <a:srgbClr val="002856"/>
                </a:solidFill>
              </a:rPr>
              <a:t> 10-12, 2024</a:t>
            </a:r>
          </a:p>
        </p:txBody>
      </p:sp>
      <p:pic>
        <p:nvPicPr>
          <p:cNvPr id="1026" name="Picture 2" descr="NCNlogo2014web">
            <a:extLst>
              <a:ext uri="{FF2B5EF4-FFF2-40B4-BE49-F238E27FC236}">
                <a16:creationId xmlns:a16="http://schemas.microsoft.com/office/drawing/2014/main" id="{D2747F01-0FE3-B8B4-094D-D5C1B38D7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589" y="5621853"/>
            <a:ext cx="561707" cy="56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utures Without Violence">
            <a:extLst>
              <a:ext uri="{FF2B5EF4-FFF2-40B4-BE49-F238E27FC236}">
                <a16:creationId xmlns:a16="http://schemas.microsoft.com/office/drawing/2014/main" id="{0A1D1D2C-E9F9-D100-DC56-541378DC1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918" y="5789415"/>
            <a:ext cx="744059" cy="26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384CEA-CAB5-F123-DCD8-A629FF87A4EE}"/>
              </a:ext>
            </a:extLst>
          </p:cNvPr>
          <p:cNvSpPr txBox="1"/>
          <p:nvPr/>
        </p:nvSpPr>
        <p:spPr>
          <a:xfrm>
            <a:off x="102832" y="6303686"/>
            <a:ext cx="7133991" cy="6924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900" b="0" i="0" u="none" strike="noStrike">
                <a:solidFill>
                  <a:srgbClr val="000000"/>
                </a:solidFill>
                <a:effectLst/>
              </a:rPr>
              <a:t>This project was supported by Grant No. </a:t>
            </a:r>
            <a:r>
              <a:rPr lang="en-US" sz="900">
                <a:solidFill>
                  <a:srgbClr val="000000"/>
                </a:solidFill>
                <a:ea typeface="+mn-lt"/>
                <a:cs typeface="+mn-lt"/>
              </a:rPr>
              <a:t>15JOVW-23-GK-05156-MUMU </a:t>
            </a:r>
            <a:r>
              <a:rPr lang="en-US" sz="900">
                <a:solidFill>
                  <a:srgbClr val="000000"/>
                </a:solidFill>
              </a:rPr>
              <a:t>awarded</a:t>
            </a:r>
            <a:r>
              <a:rPr lang="en-US" sz="900" b="0" i="0" u="none" strike="noStrike">
                <a:solidFill>
                  <a:srgbClr val="000000"/>
                </a:solidFill>
                <a:effectLst/>
              </a:rPr>
              <a:t> by the Office on Violence Against Women, U.S. Department of Justice. The opinions, findings, conclusions, and recommendations expressed in this publication/program/exhibition are those of the author(s) and do not necessarily reflect the views of the Department of Justice, Office on Violence Against Women.</a:t>
            </a:r>
            <a:endParaRPr lang="en-US" sz="900"/>
          </a:p>
          <a:p>
            <a:endParaRPr lang="es-ES_tradnl" sz="1200"/>
          </a:p>
        </p:txBody>
      </p:sp>
      <p:pic>
        <p:nvPicPr>
          <p:cNvPr id="8" name="Picture 7" descr="A logo with a person holding a star&#10;&#10;Description automatically generated">
            <a:extLst>
              <a:ext uri="{FF2B5EF4-FFF2-40B4-BE49-F238E27FC236}">
                <a16:creationId xmlns:a16="http://schemas.microsoft.com/office/drawing/2014/main" id="{1DF2E2E0-5094-2E25-9C77-FDD6305783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384" y="1043426"/>
            <a:ext cx="2613576" cy="212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83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0485A2-D0D2-B72A-E42F-B7E12E738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hild holding a peace sign&#10;&#10;Description automatically generated">
            <a:extLst>
              <a:ext uri="{FF2B5EF4-FFF2-40B4-BE49-F238E27FC236}">
                <a16:creationId xmlns:a16="http://schemas.microsoft.com/office/drawing/2014/main" id="{0BBBA229-CDC6-6FAF-CABE-1B16398F53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07" r="-1" b="37655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FCAA60-B5C8-DA35-BE7F-F8C45E9F3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918" y="5590516"/>
            <a:ext cx="6931319" cy="75221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b="1" kern="1200" dirty="0">
                <a:solidFill>
                  <a:srgbClr val="0028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Mie Fukuda</a:t>
            </a:r>
            <a:br>
              <a:rPr lang="en-US" sz="3200" b="1" kern="1200" dirty="0">
                <a:solidFill>
                  <a:srgbClr val="0028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kern="1200" dirty="0">
                <a:solidFill>
                  <a:srgbClr val="0028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Futures Without Violence</a:t>
            </a:r>
          </a:p>
        </p:txBody>
      </p:sp>
      <p:pic>
        <p:nvPicPr>
          <p:cNvPr id="3" name="Picture 2" descr="A person smiling with long hair&#10;&#10;Description automatically generated">
            <a:extLst>
              <a:ext uri="{FF2B5EF4-FFF2-40B4-BE49-F238E27FC236}">
                <a16:creationId xmlns:a16="http://schemas.microsoft.com/office/drawing/2014/main" id="{FFDB4541-AE83-DA70-7426-9F76566692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4" b="38613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  <p:pic>
        <p:nvPicPr>
          <p:cNvPr id="5" name="Picture 4" descr="A yellow figure with a star in the air&#10;&#10;Description automatically generated">
            <a:extLst>
              <a:ext uri="{FF2B5EF4-FFF2-40B4-BE49-F238E27FC236}">
                <a16:creationId xmlns:a16="http://schemas.microsoft.com/office/drawing/2014/main" id="{7ACA156E-C217-9879-2717-696CD1FD6E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792" y="5270608"/>
            <a:ext cx="1475633" cy="147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9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817CC3-FAA1-73C8-6C14-60E1241FA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B9CE10B-7217-4727-A3A7-5DF664DEB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A8DD21-4027-D1C7-BD83-40E48BF1E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42" y="679731"/>
            <a:ext cx="3458401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600" b="1" kern="1200" dirty="0">
                <a:solidFill>
                  <a:srgbClr val="0028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Lonna Davis</a:t>
            </a:r>
            <a:br>
              <a:rPr lang="en-US" sz="4600" b="1" kern="1200" dirty="0">
                <a:solidFill>
                  <a:srgbClr val="0028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kern="1200" dirty="0">
                <a:solidFill>
                  <a:srgbClr val="0028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Futures Without</a:t>
            </a:r>
            <a:br>
              <a:rPr lang="en-US" sz="3200" kern="1200" dirty="0">
                <a:solidFill>
                  <a:srgbClr val="0028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kern="1200" dirty="0">
                <a:solidFill>
                  <a:srgbClr val="0028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Violence</a:t>
            </a:r>
            <a:endParaRPr lang="en-US" sz="4600" kern="1200" dirty="0">
              <a:solidFill>
                <a:srgbClr val="0028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1084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with long hair wearing glasses&#10;&#10;Description automatically generated">
            <a:extLst>
              <a:ext uri="{FF2B5EF4-FFF2-40B4-BE49-F238E27FC236}">
                <a16:creationId xmlns:a16="http://schemas.microsoft.com/office/drawing/2014/main" id="{85E96E15-D7CC-CAB1-77D1-DA53DA6A4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"/>
          <a:stretch/>
        </p:blipFill>
        <p:spPr>
          <a:xfrm>
            <a:off x="4125081" y="972235"/>
            <a:ext cx="3383280" cy="5047735"/>
          </a:xfrm>
          <a:prstGeom prst="rect">
            <a:avLst/>
          </a:prstGeom>
        </p:spPr>
      </p:pic>
      <p:pic>
        <p:nvPicPr>
          <p:cNvPr id="3" name="Picture 2" descr="A person and child posing for a picture&#10;&#10;Description automatically generated">
            <a:extLst>
              <a:ext uri="{FF2B5EF4-FFF2-40B4-BE49-F238E27FC236}">
                <a16:creationId xmlns:a16="http://schemas.microsoft.com/office/drawing/2014/main" id="{C4605F96-5DCA-E43E-B04E-40785279D3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752" r="1" b="31979"/>
          <a:stretch/>
        </p:blipFill>
        <p:spPr>
          <a:xfrm rot="5400000">
            <a:off x="6980129" y="1804462"/>
            <a:ext cx="5047735" cy="3383280"/>
          </a:xfrm>
          <a:prstGeom prst="rect">
            <a:avLst/>
          </a:prstGeom>
        </p:spPr>
      </p:pic>
      <p:pic>
        <p:nvPicPr>
          <p:cNvPr id="6" name="Picture 5" descr="A yellow figure with a star in the air&#10;&#10;Description automatically generated">
            <a:extLst>
              <a:ext uri="{FF2B5EF4-FFF2-40B4-BE49-F238E27FC236}">
                <a16:creationId xmlns:a16="http://schemas.microsoft.com/office/drawing/2014/main" id="{1B5BF54E-7D06-E522-4C6E-170BAEC905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94" y="4506407"/>
            <a:ext cx="1475633" cy="147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51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10568" y="0"/>
            <a:ext cx="3704927" cy="6858000"/>
          </a:xfrm>
          <a:prstGeom prst="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C Avant Garde Std Cn" panose="020B0606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-87705" y="2495440"/>
            <a:ext cx="380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ITC Avant Garde Std Md" panose="020B0802020202020204" pitchFamily="34" charset="0"/>
              </a:rPr>
              <a:t>The values</a:t>
            </a:r>
          </a:p>
          <a:p>
            <a:pPr algn="ctr"/>
            <a:r>
              <a:rPr lang="en-US" sz="3600">
                <a:solidFill>
                  <a:schemeClr val="bg1"/>
                </a:solidFill>
                <a:latin typeface="ITC Avant Garde Std Md" panose="020B0802020202020204" pitchFamily="34" charset="0"/>
              </a:rPr>
              <a:t>that guide our</a:t>
            </a:r>
          </a:p>
          <a:p>
            <a:pPr algn="ctr"/>
            <a:r>
              <a:rPr lang="en-US" sz="3600">
                <a:solidFill>
                  <a:schemeClr val="bg1"/>
                </a:solidFill>
                <a:latin typeface="ITC Avant Garde Std Md" panose="020B0802020202020204" pitchFamily="34" charset="0"/>
              </a:rPr>
              <a:t>work and technical assistance</a:t>
            </a:r>
            <a:endParaRPr lang="en-US" sz="4000">
              <a:solidFill>
                <a:schemeClr val="bg1"/>
              </a:solidFill>
              <a:latin typeface="ITC Avant Garde Std Md" panose="020B08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5179" y="4952254"/>
            <a:ext cx="50424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ITC Avant Garde Std Cn" panose="020B0606020202020204" pitchFamily="34" charset="0"/>
              </a:rPr>
              <a:t>. </a:t>
            </a:r>
            <a:endParaRPr lang="en-US" sz="2200">
              <a:latin typeface="ITC Avant Garde Std Cn" panose="020B060602020202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5" y="-98368"/>
            <a:ext cx="2078916" cy="1487553"/>
          </a:xfrm>
          <a:prstGeom prst="rect">
            <a:avLst/>
          </a:prstGeom>
        </p:spPr>
      </p:pic>
      <p:pic>
        <p:nvPicPr>
          <p:cNvPr id="3" name="Picture 2" descr="A group of icons with text&#10;&#10;Description automatically generated">
            <a:extLst>
              <a:ext uri="{FF2B5EF4-FFF2-40B4-BE49-F238E27FC236}">
                <a16:creationId xmlns:a16="http://schemas.microsoft.com/office/drawing/2014/main" id="{5720E990-8413-6D06-F10B-570F1D5367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842" y="-640080"/>
            <a:ext cx="8489258" cy="813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38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F2E251-D3B3-129A-C9E5-E81EC6DD326D}"/>
              </a:ext>
            </a:extLst>
          </p:cNvPr>
          <p:cNvSpPr/>
          <p:nvPr/>
        </p:nvSpPr>
        <p:spPr>
          <a:xfrm>
            <a:off x="11702473" y="0"/>
            <a:ext cx="489527" cy="6858000"/>
          </a:xfrm>
          <a:prstGeom prst="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1469EA-4822-03A3-301B-0C3ACA98CA70}"/>
              </a:ext>
            </a:extLst>
          </p:cNvPr>
          <p:cNvSpPr txBox="1"/>
          <p:nvPr/>
        </p:nvSpPr>
        <p:spPr>
          <a:xfrm>
            <a:off x="2554543" y="534408"/>
            <a:ext cx="7082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856"/>
                </a:solidFill>
                <a:latin typeface="ITC Avant Garde Std Md" panose="020B0802020202020204"/>
              </a:rPr>
              <a:t>Technical Assistance and Training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061EAC-0EAD-872A-AC2C-40A97752F8D9}"/>
              </a:ext>
            </a:extLst>
          </p:cNvPr>
          <p:cNvSpPr txBox="1"/>
          <p:nvPr/>
        </p:nvSpPr>
        <p:spPr>
          <a:xfrm>
            <a:off x="635155" y="1471792"/>
            <a:ext cx="46482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0" dirty="0">
                <a:solidFill>
                  <a:srgbClr val="000000"/>
                </a:solidFill>
                <a:effectLst/>
                <a:latin typeface="ITC Avant Garde Std Md" panose="020B0802020202020204"/>
              </a:rPr>
              <a:t>Assisting in navigating complexities related to power, resources, and equity</a:t>
            </a:r>
          </a:p>
          <a:p>
            <a:endParaRPr lang="en-US" sz="2000" b="0" i="0" dirty="0">
              <a:solidFill>
                <a:srgbClr val="000000"/>
              </a:solidFill>
              <a:effectLst/>
              <a:latin typeface="ITC Avant Garde Std Md" panose="020B0802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ITC Avant Garde Std Md" panose="020B0802020202020204"/>
              </a:rPr>
              <a:t>Supporting children from the global majority who are exposed to domestic violence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ITC Avant Garde Std Md" panose="020B0802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ITC Avant Garde Std Md" panose="020B0802020202020204"/>
              </a:rPr>
              <a:t>Using creative activities and art to meaningfully engage with children, youth, and families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ITC Avant Garde Std Md" panose="020B0802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ITC Avant Garde Std Md" panose="020B0802020202020204"/>
              </a:rPr>
              <a:t>Addressing the interventions, prevention response and treatment of children and youth who are victims of  and/or have been impacted by domestic violence, dating violence, sexual assault, and stalking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ITC Avant Garde Std Md" panose="020B0802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ITC Avant Garde Std Md" panose="020B0802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0971B9-245C-37F9-D38C-F5A0249A1A64}"/>
              </a:ext>
            </a:extLst>
          </p:cNvPr>
          <p:cNvSpPr txBox="1"/>
          <p:nvPr/>
        </p:nvSpPr>
        <p:spPr>
          <a:xfrm>
            <a:off x="5873661" y="1600379"/>
            <a:ext cx="4648200" cy="52937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2000" b="0" i="0" dirty="0" err="1">
                <a:solidFill>
                  <a:srgbClr val="3C3C3C"/>
                </a:solidFill>
                <a:effectLst/>
                <a:latin typeface="ITC Avant Garde Std Md" panose="020B0802020202020204"/>
              </a:rPr>
              <a:t>Understanding</a:t>
            </a:r>
            <a:r>
              <a:rPr lang="es-ES" sz="2000" b="0" i="0" dirty="0">
                <a:solidFill>
                  <a:srgbClr val="3C3C3C"/>
                </a:solidFill>
                <a:effectLst/>
                <a:latin typeface="ITC Avant Garde Std Md" panose="020B0802020202020204"/>
              </a:rPr>
              <a:t>, </a:t>
            </a:r>
            <a:r>
              <a:rPr lang="es-ES" sz="2000" b="0" i="0" dirty="0" err="1">
                <a:solidFill>
                  <a:srgbClr val="3C3C3C"/>
                </a:solidFill>
                <a:effectLst/>
                <a:latin typeface="ITC Avant Garde Std Md" panose="020B0802020202020204"/>
              </a:rPr>
              <a:t>integrating</a:t>
            </a:r>
            <a:r>
              <a:rPr lang="es-ES" sz="2000" b="0" i="0" dirty="0">
                <a:solidFill>
                  <a:srgbClr val="3C3C3C"/>
                </a:solidFill>
                <a:effectLst/>
                <a:latin typeface="ITC Avant Garde Std Md" panose="020B0802020202020204"/>
              </a:rPr>
              <a:t> culture, anti-</a:t>
            </a:r>
            <a:r>
              <a:rPr lang="es-ES" sz="2000" b="0" i="0" dirty="0" err="1">
                <a:solidFill>
                  <a:srgbClr val="3C3C3C"/>
                </a:solidFill>
                <a:effectLst/>
                <a:latin typeface="ITC Avant Garde Std Md" panose="020B0802020202020204"/>
              </a:rPr>
              <a:t>oppression</a:t>
            </a:r>
            <a:r>
              <a:rPr lang="es-ES" sz="2000" b="0" i="0" dirty="0">
                <a:solidFill>
                  <a:srgbClr val="3C3C3C"/>
                </a:solidFill>
                <a:effectLst/>
                <a:latin typeface="ITC Avant Garde Std Md" panose="020B0802020202020204"/>
              </a:rPr>
              <a:t>, an</a:t>
            </a:r>
            <a:r>
              <a:rPr lang="es-ES" sz="2000" dirty="0">
                <a:solidFill>
                  <a:srgbClr val="3C3C3C"/>
                </a:solidFill>
                <a:latin typeface="ITC Avant Garde Std Md" panose="020B0802020202020204"/>
              </a:rPr>
              <a:t>d </a:t>
            </a:r>
            <a:r>
              <a:rPr lang="es-ES" sz="2000" dirty="0" err="1">
                <a:solidFill>
                  <a:srgbClr val="3C3C3C"/>
                </a:solidFill>
                <a:latin typeface="ITC Avant Garde Std Md" panose="020B0802020202020204"/>
              </a:rPr>
              <a:t>intersectionality</a:t>
            </a:r>
            <a:endParaRPr lang="es-ES" sz="2000" b="0" i="0" dirty="0">
              <a:solidFill>
                <a:srgbClr val="3C3C3C"/>
              </a:solidFill>
              <a:effectLst/>
              <a:latin typeface="ITC Avant Garde Std Md" panose="020B0802020202020204"/>
            </a:endParaRPr>
          </a:p>
          <a:p>
            <a:endParaRPr lang="en-US" sz="2000" b="0" i="0" dirty="0">
              <a:solidFill>
                <a:srgbClr val="000000"/>
              </a:solidFill>
              <a:effectLst/>
              <a:latin typeface="ITC Avant Garde Std Md" panose="020B0802020202020204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2000" b="0" i="0" dirty="0" err="1">
                <a:solidFill>
                  <a:srgbClr val="3C3C3C"/>
                </a:solidFill>
                <a:effectLst/>
                <a:latin typeface="ITC Avant Garde Std Md" panose="020B0802020202020204"/>
              </a:rPr>
              <a:t>Increasing</a:t>
            </a:r>
            <a:r>
              <a:rPr lang="es-ES" sz="2000" b="0" i="0" dirty="0">
                <a:solidFill>
                  <a:srgbClr val="3C3C3C"/>
                </a:solidFill>
                <a:effectLst/>
                <a:latin typeface="ITC Avant Garde Std Md" panose="020B0802020202020204"/>
              </a:rPr>
              <a:t> </a:t>
            </a:r>
            <a:r>
              <a:rPr lang="es-ES" sz="2000" b="0" i="0" dirty="0" err="1">
                <a:solidFill>
                  <a:srgbClr val="3C3C3C"/>
                </a:solidFill>
                <a:effectLst/>
                <a:latin typeface="ITC Avant Garde Std Md" panose="020B0802020202020204"/>
              </a:rPr>
              <a:t>language</a:t>
            </a:r>
            <a:r>
              <a:rPr lang="es-ES" sz="2000" b="0" i="0" dirty="0">
                <a:solidFill>
                  <a:srgbClr val="3C3C3C"/>
                </a:solidFill>
                <a:effectLst/>
                <a:latin typeface="ITC Avant Garde Std Md" panose="020B0802020202020204"/>
              </a:rPr>
              <a:t> </a:t>
            </a:r>
            <a:r>
              <a:rPr lang="es-ES" sz="2000" b="0" i="0" dirty="0" err="1">
                <a:solidFill>
                  <a:srgbClr val="3C3C3C"/>
                </a:solidFill>
                <a:effectLst/>
                <a:latin typeface="ITC Avant Garde Std Md" panose="020B0802020202020204"/>
              </a:rPr>
              <a:t>access</a:t>
            </a:r>
            <a:r>
              <a:rPr lang="es-ES" sz="2000" b="0" i="0" dirty="0">
                <a:solidFill>
                  <a:srgbClr val="3C3C3C"/>
                </a:solidFill>
                <a:effectLst/>
                <a:latin typeface="ITC Avant Garde Std Md" panose="020B0802020202020204"/>
              </a:rPr>
              <a:t> and </a:t>
            </a:r>
            <a:r>
              <a:rPr lang="es-ES" sz="2000" b="0" i="0" dirty="0" err="1">
                <a:solidFill>
                  <a:srgbClr val="3C3C3C"/>
                </a:solidFill>
                <a:effectLst/>
                <a:latin typeface="ITC Avant Garde Std Md" panose="020B0802020202020204"/>
              </a:rPr>
              <a:t>progressing</a:t>
            </a:r>
            <a:r>
              <a:rPr lang="es-ES" sz="2000" b="0" i="0" dirty="0">
                <a:solidFill>
                  <a:srgbClr val="3C3C3C"/>
                </a:solidFill>
                <a:effectLst/>
                <a:latin typeface="ITC Avant Garde Std Md" panose="020B0802020202020204"/>
              </a:rPr>
              <a:t> </a:t>
            </a:r>
            <a:r>
              <a:rPr lang="es-ES" sz="2000" b="0" i="0" dirty="0" err="1">
                <a:solidFill>
                  <a:srgbClr val="3C3C3C"/>
                </a:solidFill>
                <a:effectLst/>
                <a:latin typeface="ITC Avant Garde Std Md" panose="020B0802020202020204"/>
              </a:rPr>
              <a:t>toward</a:t>
            </a:r>
            <a:r>
              <a:rPr lang="es-ES" sz="2000" b="0" i="0" dirty="0">
                <a:solidFill>
                  <a:srgbClr val="3C3C3C"/>
                </a:solidFill>
                <a:effectLst/>
                <a:latin typeface="ITC Avant Garde Std Md" panose="020B0802020202020204"/>
              </a:rPr>
              <a:t> </a:t>
            </a:r>
            <a:r>
              <a:rPr lang="es-ES" sz="2000" b="0" i="0" dirty="0" err="1">
                <a:solidFill>
                  <a:srgbClr val="3C3C3C"/>
                </a:solidFill>
                <a:effectLst/>
                <a:latin typeface="ITC Avant Garde Std Md" panose="020B0802020202020204"/>
              </a:rPr>
              <a:t>linguistic</a:t>
            </a:r>
            <a:r>
              <a:rPr lang="es-ES" sz="2000" b="0" i="0" dirty="0">
                <a:solidFill>
                  <a:srgbClr val="3C3C3C"/>
                </a:solidFill>
                <a:effectLst/>
                <a:latin typeface="ITC Avant Garde Std Md" panose="020B0802020202020204"/>
              </a:rPr>
              <a:t> </a:t>
            </a:r>
            <a:r>
              <a:rPr lang="es-ES" sz="2000" b="0" i="0" dirty="0" err="1">
                <a:solidFill>
                  <a:srgbClr val="3C3C3C"/>
                </a:solidFill>
                <a:effectLst/>
                <a:latin typeface="ITC Avant Garde Std Md" panose="020B0802020202020204"/>
              </a:rPr>
              <a:t>justice</a:t>
            </a:r>
            <a:endParaRPr lang="es-ES" sz="2000" b="0" i="0" dirty="0">
              <a:solidFill>
                <a:srgbClr val="0C0C0C"/>
              </a:solidFill>
              <a:effectLst/>
              <a:latin typeface="ITC Avant Garde Std Md" panose="020B0802020202020204"/>
            </a:endParaRPr>
          </a:p>
          <a:p>
            <a:pPr algn="l"/>
            <a:endParaRPr lang="en-US" sz="2000" dirty="0">
              <a:solidFill>
                <a:srgbClr val="000000"/>
              </a:solidFill>
              <a:latin typeface="ITC Avant Garde Std Md" panose="020B0802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b="0" i="0" dirty="0" err="1">
                <a:solidFill>
                  <a:srgbClr val="3C3C3C"/>
                </a:solidFill>
                <a:effectLst/>
                <a:latin typeface="ITC Avant Garde Std Md" panose="020B0802020202020204"/>
              </a:rPr>
              <a:t>Building</a:t>
            </a:r>
            <a:r>
              <a:rPr lang="es-ES" sz="2000" b="0" i="0" dirty="0">
                <a:solidFill>
                  <a:srgbClr val="3C3C3C"/>
                </a:solidFill>
                <a:effectLst/>
                <a:latin typeface="ITC Avant Garde Std Md" panose="020B0802020202020204"/>
              </a:rPr>
              <a:t> and </a:t>
            </a:r>
            <a:r>
              <a:rPr lang="es-ES" sz="2000" b="0" i="0" dirty="0" err="1">
                <a:solidFill>
                  <a:srgbClr val="3C3C3C"/>
                </a:solidFill>
                <a:effectLst/>
                <a:latin typeface="ITC Avant Garde Std Md" panose="020B0802020202020204"/>
              </a:rPr>
              <a:t>maintaining</a:t>
            </a:r>
            <a:r>
              <a:rPr lang="es-ES" sz="2000" b="0" i="0" dirty="0">
                <a:solidFill>
                  <a:srgbClr val="3C3C3C"/>
                </a:solidFill>
                <a:effectLst/>
                <a:latin typeface="ITC Avant Garde Std Md" panose="020B0802020202020204"/>
              </a:rPr>
              <a:t> </a:t>
            </a:r>
            <a:r>
              <a:rPr lang="es-ES" sz="2000" b="0" i="0" dirty="0" err="1">
                <a:solidFill>
                  <a:srgbClr val="3C3C3C"/>
                </a:solidFill>
                <a:effectLst/>
                <a:latin typeface="ITC Avant Garde Std Md" panose="020B0802020202020204"/>
              </a:rPr>
              <a:t>transformational</a:t>
            </a:r>
            <a:r>
              <a:rPr lang="es-ES" sz="2000" b="0" i="0" dirty="0">
                <a:solidFill>
                  <a:srgbClr val="3C3C3C"/>
                </a:solidFill>
                <a:effectLst/>
                <a:latin typeface="ITC Avant Garde Std Md" panose="020B0802020202020204"/>
              </a:rPr>
              <a:t> </a:t>
            </a:r>
            <a:r>
              <a:rPr lang="es-ES" sz="2000" b="0" i="0" dirty="0" err="1">
                <a:solidFill>
                  <a:srgbClr val="3C3C3C"/>
                </a:solidFill>
                <a:effectLst/>
                <a:latin typeface="ITC Avant Garde Std Md" panose="020B0802020202020204"/>
              </a:rPr>
              <a:t>collaboration</a:t>
            </a:r>
            <a:endParaRPr lang="es-ES" sz="2000" b="0" i="0" dirty="0">
              <a:solidFill>
                <a:srgbClr val="3C3C3C"/>
              </a:solidFill>
              <a:effectLst/>
              <a:latin typeface="ITC Avant Garde Std Md" panose="020B0802020202020204"/>
            </a:endParaRPr>
          </a:p>
          <a:p>
            <a:endParaRPr lang="es-ES" sz="2000" dirty="0">
              <a:solidFill>
                <a:srgbClr val="3C3C3C"/>
              </a:solidFill>
              <a:latin typeface="ITC Avant Garde Std Md" panose="020B0802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Understanding and integrating culturally rooted, trauma informed healing </a:t>
            </a:r>
          </a:p>
          <a:p>
            <a:endParaRPr lang="en-US" sz="2000" dirty="0">
              <a:latin typeface="Calibri" panose="020F0502020204030204" pitchFamily="34" charset="0"/>
              <a:ea typeface="Cambria"/>
              <a:cs typeface="Calibri" panose="020F0502020204030204" pitchFamily="34" charset="0"/>
              <a:sym typeface="Cambri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Creating and Sustaining Equitable </a:t>
            </a:r>
          </a:p>
          <a:p>
            <a:r>
              <a:rPr lang="en-US" sz="2000" dirty="0"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     Youth Advisory Boards </a:t>
            </a:r>
          </a:p>
          <a:p>
            <a:endParaRPr lang="en-US" sz="2000" dirty="0">
              <a:latin typeface="Calibri" panose="020F0502020204030204" pitchFamily="34" charset="0"/>
              <a:ea typeface="Cambria"/>
              <a:cs typeface="Calibri" panose="020F0502020204030204" pitchFamily="34" charset="0"/>
              <a:sym typeface="Cambri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/>
                <a:ea typeface="Cambria"/>
                <a:cs typeface="Calibri"/>
                <a:sym typeface="Cambria"/>
              </a:rPr>
              <a:t>Planning Phase Support</a:t>
            </a:r>
            <a:endParaRPr lang="en-US" sz="2000" dirty="0">
              <a:latin typeface="Calibri"/>
              <a:ea typeface="Cambria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ITC Avant Garde Std Md" panose="020B0802020202020204"/>
              <a:ea typeface="Cambri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581E0B-70FF-031E-8E00-BA30735D58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14" t="33598" r="60000" b="54550"/>
          <a:stretch/>
        </p:blipFill>
        <p:spPr>
          <a:xfrm>
            <a:off x="76935" y="64017"/>
            <a:ext cx="1974204" cy="111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44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278086" y="0"/>
            <a:ext cx="7913914" cy="6858000"/>
          </a:xfrm>
          <a:prstGeom prst="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H="1">
            <a:off x="4159745" y="0"/>
            <a:ext cx="130629" cy="6858000"/>
          </a:xfrm>
          <a:prstGeom prst="rect">
            <a:avLst/>
          </a:prstGeom>
          <a:solidFill>
            <a:srgbClr val="002856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C Avant Garde Std Cn" panose="020B0606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" y="1093563"/>
            <a:ext cx="4061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ITC Avant Garde Std Md" panose="020B0802020202020204" pitchFamily="34" charset="0"/>
              </a:rPr>
              <a:t>Contact</a:t>
            </a:r>
            <a:r>
              <a:rPr lang="en-US" sz="4000">
                <a:solidFill>
                  <a:srgbClr val="69813C"/>
                </a:solidFill>
                <a:latin typeface="ITC Avant Garde Std Md" panose="020B0802020202020204" pitchFamily="34" charset="0"/>
              </a:rPr>
              <a:t> Us 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714550" y="1918551"/>
            <a:ext cx="2199505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66422" y="2000196"/>
            <a:ext cx="3694590" cy="7694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ITC Avant Garde Std Cn"/>
              </a:rPr>
              <a:t>Get in touch and stay connected! 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3373794"/>
            <a:ext cx="4147457" cy="34842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C Avant Garde Std Cn" panose="020B0606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29578" y="1796615"/>
            <a:ext cx="6096000" cy="2994538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endParaRPr lang="en-US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200" b="1" err="1">
                <a:solidFill>
                  <a:schemeClr val="bg1"/>
                </a:solidFill>
                <a:latin typeface="ITC Avant Garde Std Cn"/>
              </a:rPr>
              <a:t>thriveta@caminarlatino.org</a:t>
            </a:r>
            <a:endParaRPr lang="en-US" sz="2200" b="1">
              <a:solidFill>
                <a:schemeClr val="bg1"/>
              </a:solidFill>
              <a:latin typeface="ITC Avant Garde Std Cn"/>
            </a:endParaRPr>
          </a:p>
          <a:p>
            <a:pPr>
              <a:lnSpc>
                <a:spcPct val="150000"/>
              </a:lnSpc>
            </a:pPr>
            <a:r>
              <a:rPr lang="en-US" sz="2200" b="1" err="1">
                <a:solidFill>
                  <a:schemeClr val="bg1"/>
                </a:solidFill>
                <a:ea typeface="+mn-lt"/>
                <a:cs typeface="+mn-lt"/>
              </a:rPr>
              <a:t>www.thriveta.org</a:t>
            </a:r>
            <a:endParaRPr lang="en-US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200" b="1">
                <a:solidFill>
                  <a:schemeClr val="bg1"/>
                </a:solidFill>
                <a:ea typeface="+mn-lt"/>
                <a:cs typeface="+mn-lt"/>
              </a:rPr>
              <a:t>@</a:t>
            </a:r>
            <a:r>
              <a:rPr lang="en-US" sz="2200" b="1" err="1">
                <a:solidFill>
                  <a:schemeClr val="bg1"/>
                </a:solidFill>
                <a:ea typeface="+mn-lt"/>
                <a:cs typeface="+mn-lt"/>
              </a:rPr>
              <a:t>caminarlatino</a:t>
            </a:r>
            <a:r>
              <a:rPr lang="en-US" sz="2200" b="1">
                <a:solidFill>
                  <a:schemeClr val="bg1"/>
                </a:solidFill>
                <a:ea typeface="+mn-lt"/>
                <a:cs typeface="+mn-lt"/>
              </a:rPr>
              <a:t> | @4peaceandequity </a:t>
            </a:r>
            <a:endParaRPr lang="en-US" sz="2200" b="1">
              <a:solidFill>
                <a:schemeClr val="bg1"/>
              </a:solidFill>
              <a:latin typeface="ITC Avant Garde Std Cn"/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en-US" b="1" i="1">
                <a:solidFill>
                  <a:schemeClr val="bg1"/>
                </a:solidFill>
                <a:latin typeface="Calibri"/>
                <a:cs typeface="Calibri"/>
              </a:rPr>
              <a:t>(follow us on Instagram, Facebook, Twitter, and </a:t>
            </a:r>
            <a:r>
              <a:rPr lang="en-US" b="1" i="1" err="1">
                <a:solidFill>
                  <a:schemeClr val="bg1"/>
                </a:solidFill>
                <a:latin typeface="Calibri"/>
                <a:cs typeface="Calibri"/>
              </a:rPr>
              <a:t>Linkedin</a:t>
            </a:r>
            <a:r>
              <a:rPr lang="en-US" b="1" i="1">
                <a:solidFill>
                  <a:schemeClr val="bg1"/>
                </a:solidFill>
                <a:latin typeface="Calibri"/>
                <a:cs typeface="Calibri"/>
              </a:rPr>
              <a:t>)</a:t>
            </a:r>
          </a:p>
          <a:p>
            <a:pPr>
              <a:lnSpc>
                <a:spcPct val="150000"/>
              </a:lnSpc>
            </a:pPr>
            <a:endParaRPr lang="en-US" sz="2200" b="1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90652" y="727969"/>
            <a:ext cx="481539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ITC Avant Garde Std Cn"/>
              </a:rPr>
              <a:t>TA Contact Information: 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093" y="3473151"/>
            <a:ext cx="297132" cy="2971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13" y="2997165"/>
            <a:ext cx="297132" cy="297130"/>
          </a:xfrm>
          <a:prstGeom prst="rect">
            <a:avLst/>
          </a:prstGeom>
        </p:spPr>
      </p:pic>
      <p:pic>
        <p:nvPicPr>
          <p:cNvPr id="2" name="Picture Placeholder 1" descr="A group of children smiling and holding up a cone&#10;&#10;Description automatically generated"/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10309" r="10309"/>
          <a:stretch>
            <a:fillRect/>
          </a:stretch>
        </p:blipFill>
        <p:spPr>
          <a:xfrm>
            <a:off x="-2" y="3373794"/>
            <a:ext cx="4147457" cy="3484206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1" y="-40"/>
            <a:ext cx="1975275" cy="1115665"/>
          </a:xfrm>
          <a:prstGeom prst="rect">
            <a:avLst/>
          </a:prstGeom>
        </p:spPr>
      </p:pic>
      <p:pic>
        <p:nvPicPr>
          <p:cNvPr id="18" name="Picture 1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F2A11924-0C86-A7EE-CB86-244F96D43D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177" y="4413033"/>
            <a:ext cx="2022343" cy="200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010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/>
          <p:cNvCxnSpPr/>
          <p:nvPr/>
        </p:nvCxnSpPr>
        <p:spPr>
          <a:xfrm>
            <a:off x="5469148" y="0"/>
            <a:ext cx="0" cy="685800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Person teaching child to ride a bike"/>
          <p:cNvPicPr>
            <a:picLocks noChangeAspect="1" noChangeArrowheads="1"/>
          </p:cNvPicPr>
          <p:nvPr/>
        </p:nvPicPr>
        <p:blipFill rotWithShape="1">
          <a:blip r:embed="rId3"/>
          <a:srcRect l="28376" r="28376"/>
          <a:stretch/>
        </p:blipFill>
        <p:spPr bwMode="auto">
          <a:xfrm>
            <a:off x="-1" y="0"/>
            <a:ext cx="44489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26479" y="-11045"/>
            <a:ext cx="4517918" cy="6858000"/>
          </a:xfrm>
          <a:prstGeom prst="rect">
            <a:avLst/>
          </a:prstGeom>
          <a:gradFill flip="none" rotWithShape="1">
            <a:gsLst>
              <a:gs pos="5000">
                <a:srgbClr val="002856">
                  <a:alpha val="99000"/>
                </a:srgbClr>
              </a:gs>
              <a:gs pos="100000">
                <a:srgbClr val="002856">
                  <a:alpha val="43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C Avant Garde Std Cn" panose="020B0606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9463" y="3252545"/>
            <a:ext cx="406101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5400">
                <a:solidFill>
                  <a:schemeClr val="bg1"/>
                </a:solidFill>
                <a:latin typeface="ITC Avant Garde Std Md"/>
              </a:rPr>
              <a:t>Agenda 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075377" y="3222065"/>
            <a:ext cx="21995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4976445" y="422032"/>
            <a:ext cx="967153" cy="967153"/>
            <a:chOff x="4976445" y="422032"/>
            <a:chExt cx="967153" cy="967153"/>
          </a:xfrm>
        </p:grpSpPr>
        <p:sp>
          <p:nvSpPr>
            <p:cNvPr id="12" name="Oval 11"/>
            <p:cNvSpPr/>
            <p:nvPr/>
          </p:nvSpPr>
          <p:spPr>
            <a:xfrm>
              <a:off x="4976445" y="422032"/>
              <a:ext cx="967153" cy="96715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2856"/>
              </a:solidFill>
            </a:ln>
            <a:effectLst>
              <a:outerShdw blurRad="50800" dist="38100" dir="5400000" sx="101000" sy="101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ITC Avant Garde Std Cn" panose="020B0606020202020204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5073957" y="519544"/>
              <a:ext cx="772128" cy="772128"/>
            </a:xfrm>
            <a:prstGeom prst="ellipse">
              <a:avLst/>
            </a:prstGeom>
            <a:solidFill>
              <a:srgbClr val="69813C"/>
            </a:solidFill>
            <a:ln>
              <a:solidFill>
                <a:srgbClr val="00285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ITC Avant Garde Std Cn" panose="020B0606020202020204" pitchFamily="34" charset="0"/>
              </a:endParaRPr>
            </a:p>
          </p:txBody>
        </p:sp>
      </p:grpSp>
      <p:sp>
        <p:nvSpPr>
          <p:cNvPr id="23" name="Oval 22"/>
          <p:cNvSpPr/>
          <p:nvPr/>
        </p:nvSpPr>
        <p:spPr>
          <a:xfrm>
            <a:off x="4976445" y="1644696"/>
            <a:ext cx="967153" cy="96715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sx="101000" sy="101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C Avant Garde Std Cn" panose="020B0606020202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5073957" y="1742208"/>
            <a:ext cx="772128" cy="772128"/>
          </a:xfrm>
          <a:prstGeom prst="ellipse">
            <a:avLst/>
          </a:prstGeom>
          <a:solidFill>
            <a:srgbClr val="FFD200"/>
          </a:solidFill>
          <a:ln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C Avant Garde Std Cn" panose="020B0606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976444" y="2867360"/>
            <a:ext cx="967153" cy="967153"/>
            <a:chOff x="4976445" y="422032"/>
            <a:chExt cx="967153" cy="967153"/>
          </a:xfrm>
        </p:grpSpPr>
        <p:sp>
          <p:nvSpPr>
            <p:cNvPr id="26" name="Oval 25"/>
            <p:cNvSpPr/>
            <p:nvPr/>
          </p:nvSpPr>
          <p:spPr>
            <a:xfrm>
              <a:off x="4976445" y="422032"/>
              <a:ext cx="967153" cy="96715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2060"/>
              </a:solidFill>
            </a:ln>
            <a:effectLst>
              <a:outerShdw blurRad="50800" dist="38100" dir="5400000" sx="101000" sy="101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ITC Avant Garde Std Cn" panose="020B0606020202020204" pitchFamily="34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5073957" y="519544"/>
              <a:ext cx="772128" cy="772128"/>
            </a:xfrm>
            <a:prstGeom prst="ellipse">
              <a:avLst/>
            </a:prstGeom>
            <a:solidFill>
              <a:srgbClr val="69813C"/>
            </a:solidFill>
            <a:ln>
              <a:solidFill>
                <a:srgbClr val="00206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ITC Avant Garde Std Cn" panose="020B0606020202020204" pitchFamily="34" charset="0"/>
              </a:endParaRPr>
            </a:p>
          </p:txBody>
        </p:sp>
      </p:grpSp>
      <p:sp>
        <p:nvSpPr>
          <p:cNvPr id="29" name="Oval 28"/>
          <p:cNvSpPr/>
          <p:nvPr/>
        </p:nvSpPr>
        <p:spPr>
          <a:xfrm>
            <a:off x="4976443" y="4090024"/>
            <a:ext cx="967153" cy="96715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sx="101000" sy="101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C Avant Garde Std Cn" panose="020B0606020202020204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5073955" y="4187536"/>
            <a:ext cx="772128" cy="772128"/>
          </a:xfrm>
          <a:prstGeom prst="ellipse">
            <a:avLst/>
          </a:prstGeom>
          <a:solidFill>
            <a:srgbClr val="FFD200"/>
          </a:solidFill>
          <a:ln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C Avant Garde Std Cn" panose="020B0606020202020204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976442" y="5312688"/>
            <a:ext cx="967153" cy="967153"/>
            <a:chOff x="4976445" y="422032"/>
            <a:chExt cx="967153" cy="967153"/>
          </a:xfrm>
        </p:grpSpPr>
        <p:sp>
          <p:nvSpPr>
            <p:cNvPr id="32" name="Oval 31"/>
            <p:cNvSpPr/>
            <p:nvPr/>
          </p:nvSpPr>
          <p:spPr>
            <a:xfrm>
              <a:off x="4976445" y="422032"/>
              <a:ext cx="967153" cy="96715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2060"/>
              </a:solidFill>
            </a:ln>
            <a:effectLst>
              <a:outerShdw blurRad="50800" dist="38100" dir="5400000" sx="101000" sy="101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ITC Avant Garde Std Cn" panose="020B0606020202020204" pitchFamily="34" charset="0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073957" y="519544"/>
              <a:ext cx="772128" cy="772128"/>
            </a:xfrm>
            <a:prstGeom prst="ellipse">
              <a:avLst/>
            </a:prstGeom>
            <a:solidFill>
              <a:srgbClr val="69813C"/>
            </a:solidFill>
            <a:ln>
              <a:solidFill>
                <a:srgbClr val="00206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ITC Avant Garde Std Cn" panose="020B0606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6041109" y="709763"/>
            <a:ext cx="6045644" cy="4308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200" b="1">
                <a:solidFill>
                  <a:schemeClr val="tx1">
                    <a:lumMod val="75000"/>
                    <a:lumOff val="25000"/>
                  </a:schemeClr>
                </a:solidFill>
                <a:latin typeface="ITC Avant Garde Std Cn"/>
              </a:rPr>
              <a:t>Who we are as individuals</a:t>
            </a:r>
            <a:endParaRPr lang="en-US" sz="2200">
              <a:solidFill>
                <a:schemeClr val="tx1">
                  <a:lumMod val="75000"/>
                  <a:lumOff val="25000"/>
                </a:schemeClr>
              </a:solidFill>
              <a:latin typeface="ITC Avant Garde Std Cn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972098" y="1925451"/>
            <a:ext cx="6045644" cy="4308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200" b="1">
                <a:solidFill>
                  <a:schemeClr val="tx1">
                    <a:lumMod val="75000"/>
                    <a:lumOff val="25000"/>
                  </a:schemeClr>
                </a:solidFill>
                <a:latin typeface="ITC Avant Garde Std Cn"/>
              </a:rPr>
              <a:t>Who we are as organizations</a:t>
            </a:r>
            <a:endParaRPr lang="en-US" sz="2200">
              <a:solidFill>
                <a:schemeClr val="tx1">
                  <a:lumMod val="75000"/>
                  <a:lumOff val="25000"/>
                </a:schemeClr>
              </a:solidFill>
              <a:latin typeface="ITC Avant Garde Std Cn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041109" y="3203342"/>
            <a:ext cx="60456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chemeClr val="tx1">
                    <a:lumMod val="75000"/>
                    <a:lumOff val="25000"/>
                  </a:schemeClr>
                </a:solidFill>
                <a:latin typeface="ITC Avant Garde Std Cn" panose="020B0606020202020204" pitchFamily="34" charset="0"/>
              </a:rPr>
              <a:t>The values that impact our approach and mission</a:t>
            </a:r>
            <a:endParaRPr lang="en-US" sz="2200">
              <a:solidFill>
                <a:schemeClr val="tx1">
                  <a:lumMod val="75000"/>
                  <a:lumOff val="25000"/>
                </a:schemeClr>
              </a:solidFill>
              <a:latin typeface="ITC Avant Garde Std Cn" panose="020B0606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943595" y="5514568"/>
            <a:ext cx="60456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chemeClr val="tx1">
                    <a:lumMod val="75000"/>
                    <a:lumOff val="25000"/>
                  </a:schemeClr>
                </a:solidFill>
                <a:latin typeface="ITC Avant Garde Std Cn" panose="020B0606020202020204" pitchFamily="34" charset="0"/>
              </a:rPr>
              <a:t>How to get a hold of us?</a:t>
            </a:r>
            <a:endParaRPr lang="en-US" sz="2200">
              <a:solidFill>
                <a:schemeClr val="tx1">
                  <a:lumMod val="75000"/>
                  <a:lumOff val="25000"/>
                </a:schemeClr>
              </a:solidFill>
              <a:latin typeface="ITC Avant Garde Std Cn" panose="020B0606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01" y="-98368"/>
            <a:ext cx="2078916" cy="14875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C83E98-6FB4-65A3-25F0-2DA970C146D7}"/>
              </a:ext>
            </a:extLst>
          </p:cNvPr>
          <p:cNvSpPr txBox="1"/>
          <p:nvPr/>
        </p:nvSpPr>
        <p:spPr>
          <a:xfrm>
            <a:off x="5972098" y="4386853"/>
            <a:ext cx="61221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ITC Avant Garde Std Cn" panose="020B0606020202020204" pitchFamily="34" charset="0"/>
              </a:rPr>
              <a:t>Types of Technical Assistance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latin typeface="ITC Avant Garde Std Cn" panose="020B0606020202020204" pitchFamily="34" charset="0"/>
            </a:endParaRPr>
          </a:p>
        </p:txBody>
      </p:sp>
      <p:pic>
        <p:nvPicPr>
          <p:cNvPr id="5" name="Picture 4" descr="A logo with a person holding a star&#10;&#10;Description automatically generated">
            <a:extLst>
              <a:ext uri="{FF2B5EF4-FFF2-40B4-BE49-F238E27FC236}">
                <a16:creationId xmlns:a16="http://schemas.microsoft.com/office/drawing/2014/main" id="{DB2AF025-4D0C-4233-ABB6-CBA19D8F9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700" y="5514568"/>
            <a:ext cx="1557042" cy="1268701"/>
          </a:xfrm>
          <a:prstGeom prst="rect">
            <a:avLst/>
          </a:prstGeom>
        </p:spPr>
      </p:pic>
      <p:sp>
        <p:nvSpPr>
          <p:cNvPr id="6" name="AutoShape 4">
            <a:extLst>
              <a:ext uri="{FF2B5EF4-FFF2-40B4-BE49-F238E27FC236}">
                <a16:creationId xmlns:a16="http://schemas.microsoft.com/office/drawing/2014/main" id="{BF628164-843D-0C4D-5B82-8A07E341E1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8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72153" y="35081"/>
            <a:ext cx="6132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856"/>
                </a:solidFill>
                <a:latin typeface="ITC Avant Garde Std Md" panose="020B0802020202020204" pitchFamily="34" charset="0"/>
              </a:rPr>
              <a:t>Meet Our THRIVE TA Team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584318" y="597540"/>
            <a:ext cx="414528" cy="535764"/>
            <a:chOff x="2194560" y="2024556"/>
            <a:chExt cx="414528" cy="535764"/>
          </a:xfrm>
        </p:grpSpPr>
        <p:sp>
          <p:nvSpPr>
            <p:cNvPr id="3" name="Oval 2"/>
            <p:cNvSpPr/>
            <p:nvPr/>
          </p:nvSpPr>
          <p:spPr>
            <a:xfrm>
              <a:off x="2231136" y="2182368"/>
              <a:ext cx="377952" cy="377952"/>
            </a:xfrm>
            <a:prstGeom prst="ellipse">
              <a:avLst/>
            </a:prstGeom>
            <a:solidFill>
              <a:srgbClr val="0028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ITC Avant Garde Std Cn" panose="020B0606020202020204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194560" y="2024556"/>
              <a:ext cx="243254" cy="243254"/>
            </a:xfrm>
            <a:prstGeom prst="ellipse">
              <a:avLst/>
            </a:prstGeom>
            <a:solidFill>
              <a:srgbClr val="002856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ITC Avant Garde Std Cn" panose="020B0606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79487" y="2562749"/>
            <a:ext cx="2157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2856"/>
                </a:solidFill>
                <a:latin typeface="ITC Avant Garde Std Cn" panose="020B0606020202020204" pitchFamily="34" charset="0"/>
              </a:rPr>
              <a:t>Wendy </a:t>
            </a:r>
            <a:r>
              <a:rPr lang="en-US" sz="2400" b="1" err="1">
                <a:solidFill>
                  <a:srgbClr val="002856"/>
                </a:solidFill>
                <a:latin typeface="ITC Avant Garde Std Cn" panose="020B0606020202020204" pitchFamily="34" charset="0"/>
              </a:rPr>
              <a:t>Mota</a:t>
            </a:r>
            <a:endParaRPr lang="en-US" sz="2400" b="1">
              <a:solidFill>
                <a:srgbClr val="002856"/>
              </a:solidFill>
              <a:latin typeface="ITC Avant Garde Std Cn" panose="020B0606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283119" y="2960808"/>
            <a:ext cx="21579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ITC Avant Garde Std Cn" panose="020B0606020202020204" pitchFamily="34" charset="0"/>
              </a:rPr>
              <a:t>CL-LUPE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4244975" y="687465"/>
            <a:ext cx="414528" cy="535764"/>
            <a:chOff x="2194560" y="2024556"/>
            <a:chExt cx="414528" cy="535764"/>
          </a:xfrm>
        </p:grpSpPr>
        <p:sp>
          <p:nvSpPr>
            <p:cNvPr id="29" name="Oval 28"/>
            <p:cNvSpPr/>
            <p:nvPr/>
          </p:nvSpPr>
          <p:spPr>
            <a:xfrm>
              <a:off x="2231136" y="2182368"/>
              <a:ext cx="377952" cy="377952"/>
            </a:xfrm>
            <a:prstGeom prst="ellipse">
              <a:avLst/>
            </a:prstGeom>
            <a:solidFill>
              <a:srgbClr val="0028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ITC Avant Garde Std Cn" panose="020B0606020202020204" pitchFamily="34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2194560" y="2024556"/>
              <a:ext cx="243254" cy="243254"/>
            </a:xfrm>
            <a:prstGeom prst="ellipse">
              <a:avLst/>
            </a:prstGeom>
            <a:solidFill>
              <a:srgbClr val="002856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ITC Avant Garde Std Cn" panose="020B0606020202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117000" y="2562228"/>
            <a:ext cx="2764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2856"/>
                </a:solidFill>
                <a:latin typeface="ITC Avant Garde Std Cn" panose="020B0606020202020204" pitchFamily="34" charset="0"/>
              </a:rPr>
              <a:t>Ruby White Starr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84592" y="2952632"/>
            <a:ext cx="21579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ITC Avant Garde Std Cn" panose="020B0606020202020204" pitchFamily="34" charset="0"/>
              </a:rPr>
              <a:t>CL-LUPE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6909820" y="667482"/>
            <a:ext cx="414528" cy="535764"/>
            <a:chOff x="2194560" y="2024556"/>
            <a:chExt cx="414528" cy="535764"/>
          </a:xfrm>
        </p:grpSpPr>
        <p:sp>
          <p:nvSpPr>
            <p:cNvPr id="37" name="Oval 36"/>
            <p:cNvSpPr/>
            <p:nvPr/>
          </p:nvSpPr>
          <p:spPr>
            <a:xfrm>
              <a:off x="2231136" y="2182368"/>
              <a:ext cx="377952" cy="377952"/>
            </a:xfrm>
            <a:prstGeom prst="ellipse">
              <a:avLst/>
            </a:prstGeom>
            <a:solidFill>
              <a:srgbClr val="0028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ITC Avant Garde Std Cn" panose="020B0606020202020204" pitchFamily="34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194560" y="2024556"/>
              <a:ext cx="243254" cy="243254"/>
            </a:xfrm>
            <a:prstGeom prst="ellipse">
              <a:avLst/>
            </a:prstGeom>
            <a:solidFill>
              <a:srgbClr val="002856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ITC Avant Garde Std Cn" panose="020B0606020202020204" pitchFamily="34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160481" y="2532599"/>
            <a:ext cx="2757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2856"/>
                </a:solidFill>
                <a:latin typeface="ITC Avant Garde Std Cn" panose="020B0606020202020204" pitchFamily="34" charset="0"/>
              </a:rPr>
              <a:t>Juan Carlos </a:t>
            </a:r>
            <a:r>
              <a:rPr lang="en-US" sz="2400" b="1" err="1">
                <a:solidFill>
                  <a:srgbClr val="002856"/>
                </a:solidFill>
                <a:latin typeface="ITC Avant Garde Std Cn" panose="020B0606020202020204" pitchFamily="34" charset="0"/>
              </a:rPr>
              <a:t>Areán</a:t>
            </a:r>
            <a:endParaRPr lang="en-US" sz="2400" b="1">
              <a:solidFill>
                <a:srgbClr val="002856"/>
              </a:solidFill>
              <a:latin typeface="ITC Avant Garde Std Cn" panose="020B0606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26074" y="2905388"/>
            <a:ext cx="21579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ITC Avant Garde Std Cn" panose="020B0606020202020204" pitchFamily="34" charset="0"/>
              </a:rPr>
              <a:t>FUTURES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9883234" y="665808"/>
            <a:ext cx="414528" cy="535764"/>
            <a:chOff x="2194560" y="2024556"/>
            <a:chExt cx="414528" cy="535764"/>
          </a:xfrm>
        </p:grpSpPr>
        <p:sp>
          <p:nvSpPr>
            <p:cNvPr id="45" name="Oval 44"/>
            <p:cNvSpPr/>
            <p:nvPr/>
          </p:nvSpPr>
          <p:spPr>
            <a:xfrm>
              <a:off x="2231136" y="2182368"/>
              <a:ext cx="377952" cy="377952"/>
            </a:xfrm>
            <a:prstGeom prst="ellipse">
              <a:avLst/>
            </a:prstGeom>
            <a:solidFill>
              <a:srgbClr val="0028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ITC Avant Garde Std Cn" panose="020B0606020202020204" pitchFamily="34" charset="0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2194560" y="2024556"/>
              <a:ext cx="243254" cy="243254"/>
            </a:xfrm>
            <a:prstGeom prst="ellipse">
              <a:avLst/>
            </a:prstGeom>
            <a:solidFill>
              <a:srgbClr val="002856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ITC Avant Garde Std Cn" panose="020B0606020202020204" pitchFamily="34" charset="0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7938672" y="2496084"/>
            <a:ext cx="215798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ITC Avant Garde Std Cn"/>
              </a:rPr>
              <a:t>Ozzie Cruz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4551648" y="3799571"/>
            <a:ext cx="414528" cy="535764"/>
            <a:chOff x="2194560" y="2024556"/>
            <a:chExt cx="414528" cy="535764"/>
          </a:xfrm>
        </p:grpSpPr>
        <p:sp>
          <p:nvSpPr>
            <p:cNvPr id="53" name="Oval 52"/>
            <p:cNvSpPr/>
            <p:nvPr/>
          </p:nvSpPr>
          <p:spPr>
            <a:xfrm>
              <a:off x="2231136" y="2182368"/>
              <a:ext cx="377952" cy="377952"/>
            </a:xfrm>
            <a:prstGeom prst="ellipse">
              <a:avLst/>
            </a:prstGeom>
            <a:solidFill>
              <a:srgbClr val="0028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ITC Avant Garde Std Cn" panose="020B0606020202020204" pitchFamily="34" charset="0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2194560" y="2024556"/>
              <a:ext cx="243254" cy="243254"/>
            </a:xfrm>
            <a:prstGeom prst="ellipse">
              <a:avLst/>
            </a:prstGeom>
            <a:solidFill>
              <a:srgbClr val="002856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ITC Avant Garde Std Cn" panose="020B0606020202020204" pitchFamily="34" charset="0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2036138" y="5745927"/>
            <a:ext cx="3154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856"/>
                </a:solidFill>
                <a:latin typeface="ITC Avant Garde Std Cn" panose="020B0606020202020204" pitchFamily="34" charset="0"/>
              </a:rPr>
              <a:t>Nivea Castaneda </a:t>
            </a:r>
          </a:p>
          <a:p>
            <a:pPr algn="ctr"/>
            <a:r>
              <a:rPr lang="en-US" sz="2400" b="1" dirty="0" err="1">
                <a:solidFill>
                  <a:srgbClr val="002856"/>
                </a:solidFill>
                <a:latin typeface="ITC Avant Garde Std Cn" panose="020B0606020202020204" pitchFamily="34" charset="0"/>
              </a:rPr>
              <a:t>Acrey</a:t>
            </a:r>
            <a:endParaRPr lang="en-US" sz="2400" b="1" dirty="0">
              <a:solidFill>
                <a:srgbClr val="002856"/>
              </a:solidFill>
              <a:latin typeface="ITC Avant Garde Std Cn" panose="020B0606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536112" y="5745190"/>
            <a:ext cx="2157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2856"/>
                </a:solidFill>
                <a:latin typeface="ITC Avant Garde Std Cn" panose="020B0606020202020204" pitchFamily="34" charset="0"/>
              </a:rPr>
              <a:t>Lonna Davis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525216" y="6101540"/>
            <a:ext cx="21579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ITC Avant Garde Std Cn" panose="020B0606020202020204" pitchFamily="34" charset="0"/>
              </a:rPr>
              <a:t>FUTURES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10517280" y="4220010"/>
            <a:ext cx="414528" cy="535764"/>
            <a:chOff x="2194560" y="2024556"/>
            <a:chExt cx="414528" cy="535764"/>
          </a:xfrm>
        </p:grpSpPr>
        <p:sp>
          <p:nvSpPr>
            <p:cNvPr id="77" name="Oval 76"/>
            <p:cNvSpPr/>
            <p:nvPr/>
          </p:nvSpPr>
          <p:spPr>
            <a:xfrm>
              <a:off x="2231136" y="2182368"/>
              <a:ext cx="377952" cy="377952"/>
            </a:xfrm>
            <a:prstGeom prst="ellipse">
              <a:avLst/>
            </a:prstGeom>
            <a:solidFill>
              <a:srgbClr val="0028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ITC Avant Garde Std Cn" panose="020B0606020202020204" pitchFamily="34" charset="0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2194560" y="2024556"/>
              <a:ext cx="243254" cy="243254"/>
            </a:xfrm>
            <a:prstGeom prst="ellipse">
              <a:avLst/>
            </a:prstGeom>
            <a:solidFill>
              <a:srgbClr val="002856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ITC Avant Garde Std Cn" panose="020B0606020202020204" pitchFamily="34" charset="0"/>
              </a:endParaRP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8935096" y="5612837"/>
            <a:ext cx="215798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ITC Avant Garde Std Cn"/>
              </a:rPr>
              <a:t>Jerry Tello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1E5604-B0EB-2185-625E-E2B2533D00E6}"/>
              </a:ext>
            </a:extLst>
          </p:cNvPr>
          <p:cNvSpPr txBox="1"/>
          <p:nvPr/>
        </p:nvSpPr>
        <p:spPr>
          <a:xfrm>
            <a:off x="7939765" y="2906639"/>
            <a:ext cx="215798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76000"/>
                    <a:lumOff val="24000"/>
                  </a:schemeClr>
                </a:solidFill>
                <a:latin typeface="ITC Avant Garde Std Cn"/>
              </a:rPr>
              <a:t>National Compadres Network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8F6298-3258-E4E5-9EB9-2AFA2D1FAB02}"/>
              </a:ext>
            </a:extLst>
          </p:cNvPr>
          <p:cNvSpPr txBox="1"/>
          <p:nvPr/>
        </p:nvSpPr>
        <p:spPr>
          <a:xfrm>
            <a:off x="9015461" y="6048059"/>
            <a:ext cx="215798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76000"/>
                    <a:lumOff val="24000"/>
                  </a:schemeClr>
                </a:solidFill>
                <a:latin typeface="ITC Avant Garde Std Cn"/>
              </a:rPr>
              <a:t>National Compadres Network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27A7C6-67F5-7C31-4123-79ACBA787872}"/>
              </a:ext>
            </a:extLst>
          </p:cNvPr>
          <p:cNvSpPr txBox="1"/>
          <p:nvPr/>
        </p:nvSpPr>
        <p:spPr>
          <a:xfrm>
            <a:off x="4660752" y="5745190"/>
            <a:ext cx="2157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2856"/>
                </a:solidFill>
                <a:latin typeface="ITC Avant Garde Std Cn" panose="020B0606020202020204" pitchFamily="34" charset="0"/>
              </a:rPr>
              <a:t>Mie Fukuda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4E69105-FA5B-28EF-DBA0-27FFFE535F46}"/>
              </a:ext>
            </a:extLst>
          </p:cNvPr>
          <p:cNvSpPr txBox="1"/>
          <p:nvPr/>
        </p:nvSpPr>
        <p:spPr>
          <a:xfrm>
            <a:off x="4996866" y="6147065"/>
            <a:ext cx="14819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ITC Avant Garde Std Cn" panose="020B0606020202020204" pitchFamily="34" charset="0"/>
              </a:rPr>
              <a:t>FUTURES</a:t>
            </a:r>
            <a:endParaRPr lang="es-ES_tradnl" sz="2200"/>
          </a:p>
        </p:txBody>
      </p:sp>
      <p:pic>
        <p:nvPicPr>
          <p:cNvPr id="39" name="Picture 38" descr="A person smiling with long hair&#10;&#10;Description automatically generated">
            <a:extLst>
              <a:ext uri="{FF2B5EF4-FFF2-40B4-BE49-F238E27FC236}">
                <a16:creationId xmlns:a16="http://schemas.microsoft.com/office/drawing/2014/main" id="{A8594E45-6191-0CFC-75F9-929B097AAD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" r="-96"/>
          <a:stretch/>
        </p:blipFill>
        <p:spPr>
          <a:xfrm>
            <a:off x="5200394" y="3879730"/>
            <a:ext cx="1233329" cy="1831018"/>
          </a:xfrm>
          <a:prstGeom prst="rect">
            <a:avLst/>
          </a:prstGeom>
        </p:spPr>
      </p:pic>
      <p:pic>
        <p:nvPicPr>
          <p:cNvPr id="71" name="Picture 70" descr="A person wearing headphones smiling&#10;&#10;Description automatically generated">
            <a:extLst>
              <a:ext uri="{FF2B5EF4-FFF2-40B4-BE49-F238E27FC236}">
                <a16:creationId xmlns:a16="http://schemas.microsoft.com/office/drawing/2014/main" id="{1941257B-A40E-6611-A210-704ADE7075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50" y="843682"/>
            <a:ext cx="1098911" cy="1648367"/>
          </a:xfrm>
          <a:prstGeom prst="rect">
            <a:avLst/>
          </a:prstGeom>
        </p:spPr>
      </p:pic>
      <p:pic>
        <p:nvPicPr>
          <p:cNvPr id="102" name="Picture 101" descr="A person with long hair wearing purple shirt&#10;&#10;Description automatically generated">
            <a:extLst>
              <a:ext uri="{FF2B5EF4-FFF2-40B4-BE49-F238E27FC236}">
                <a16:creationId xmlns:a16="http://schemas.microsoft.com/office/drawing/2014/main" id="{997AD532-60CE-FD0D-BB6A-BFE3C1FE56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690" y="801763"/>
            <a:ext cx="1623230" cy="1623230"/>
          </a:xfrm>
          <a:prstGeom prst="rect">
            <a:avLst/>
          </a:prstGeom>
        </p:spPr>
      </p:pic>
      <p:pic>
        <p:nvPicPr>
          <p:cNvPr id="104" name="Picture 10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A3EC3E28-919F-189F-A9C4-FF6CF503CA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619" y="741365"/>
            <a:ext cx="1123057" cy="1675947"/>
          </a:xfrm>
          <a:prstGeom prst="rect">
            <a:avLst/>
          </a:prstGeom>
        </p:spPr>
      </p:pic>
      <p:pic>
        <p:nvPicPr>
          <p:cNvPr id="106" name="Picture 105" descr="A person with a goatee and a beard&#10;&#10;Description automatically generated">
            <a:extLst>
              <a:ext uri="{FF2B5EF4-FFF2-40B4-BE49-F238E27FC236}">
                <a16:creationId xmlns:a16="http://schemas.microsoft.com/office/drawing/2014/main" id="{269B414B-5BFA-9566-0552-1992351A38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139" y="826696"/>
            <a:ext cx="1652821" cy="1652821"/>
          </a:xfrm>
          <a:prstGeom prst="rect">
            <a:avLst/>
          </a:prstGeom>
        </p:spPr>
      </p:pic>
      <p:pic>
        <p:nvPicPr>
          <p:cNvPr id="110" name="Picture 109" descr="A person with long hair wearing glasses&#10;&#10;Description automatically generated">
            <a:extLst>
              <a:ext uri="{FF2B5EF4-FFF2-40B4-BE49-F238E27FC236}">
                <a16:creationId xmlns:a16="http://schemas.microsoft.com/office/drawing/2014/main" id="{350B6C02-BCD1-403B-1E52-D478CEB483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712" y="3878453"/>
            <a:ext cx="1267808" cy="1852950"/>
          </a:xfrm>
          <a:prstGeom prst="rect">
            <a:avLst/>
          </a:prstGeom>
        </p:spPr>
      </p:pic>
      <p:pic>
        <p:nvPicPr>
          <p:cNvPr id="112" name="Picture 111" descr="A person wearing a hat and smiling&#10;&#10;Description automatically generated">
            <a:extLst>
              <a:ext uri="{FF2B5EF4-FFF2-40B4-BE49-F238E27FC236}">
                <a16:creationId xmlns:a16="http://schemas.microsoft.com/office/drawing/2014/main" id="{C37E22E7-2F2F-13B8-4D53-6B2911DDA7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469" y="4019770"/>
            <a:ext cx="1649813" cy="1649813"/>
          </a:xfrm>
          <a:prstGeom prst="rect">
            <a:avLst/>
          </a:prstGeom>
        </p:spPr>
      </p:pic>
      <p:pic>
        <p:nvPicPr>
          <p:cNvPr id="114" name="Picture 113" descr="A person sitting at a table&#10;&#10;Description automatically generated">
            <a:extLst>
              <a:ext uri="{FF2B5EF4-FFF2-40B4-BE49-F238E27FC236}">
                <a16:creationId xmlns:a16="http://schemas.microsoft.com/office/drawing/2014/main" id="{4EBED425-9BE5-1D73-E2CB-BEFCBE356A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593" y="3941155"/>
            <a:ext cx="1760415" cy="1760415"/>
          </a:xfrm>
          <a:prstGeom prst="rect">
            <a:avLst/>
          </a:prstGeom>
        </p:spPr>
      </p:pic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B198DEB-8E25-47FC-0E1B-D364D9BA6DC8}"/>
              </a:ext>
            </a:extLst>
          </p:cNvPr>
          <p:cNvGrpSpPr/>
          <p:nvPr/>
        </p:nvGrpSpPr>
        <p:grpSpPr>
          <a:xfrm>
            <a:off x="6536725" y="3717556"/>
            <a:ext cx="414528" cy="535764"/>
            <a:chOff x="2194560" y="2024556"/>
            <a:chExt cx="414528" cy="535764"/>
          </a:xfrm>
        </p:grpSpPr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FC84B23B-4B7B-25E4-CC2A-04560C2A2C27}"/>
                </a:ext>
              </a:extLst>
            </p:cNvPr>
            <p:cNvSpPr/>
            <p:nvPr/>
          </p:nvSpPr>
          <p:spPr>
            <a:xfrm>
              <a:off x="2231136" y="2182368"/>
              <a:ext cx="377952" cy="377952"/>
            </a:xfrm>
            <a:prstGeom prst="ellipse">
              <a:avLst/>
            </a:prstGeom>
            <a:solidFill>
              <a:srgbClr val="0028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ITC Avant Garde Std Cn" panose="020B0606020202020204" pitchFamily="34" charset="0"/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7421B079-06E1-BE46-5C24-950412D67D79}"/>
                </a:ext>
              </a:extLst>
            </p:cNvPr>
            <p:cNvSpPr/>
            <p:nvPr/>
          </p:nvSpPr>
          <p:spPr>
            <a:xfrm>
              <a:off x="2194560" y="2024556"/>
              <a:ext cx="243254" cy="243254"/>
            </a:xfrm>
            <a:prstGeom prst="ellipse">
              <a:avLst/>
            </a:prstGeom>
            <a:solidFill>
              <a:srgbClr val="002856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ITC Avant Garde Std Cn" panose="020B0606020202020204" pitchFamily="34" charset="0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15EEBE55-6176-1794-365C-C124CEB47E47}"/>
              </a:ext>
            </a:extLst>
          </p:cNvPr>
          <p:cNvGrpSpPr/>
          <p:nvPr/>
        </p:nvGrpSpPr>
        <p:grpSpPr>
          <a:xfrm>
            <a:off x="10801133" y="3800336"/>
            <a:ext cx="414528" cy="535764"/>
            <a:chOff x="2194560" y="2024556"/>
            <a:chExt cx="414528" cy="535764"/>
          </a:xfrm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1826D92F-0912-627E-15D9-13AE3C4921BD}"/>
                </a:ext>
              </a:extLst>
            </p:cNvPr>
            <p:cNvSpPr/>
            <p:nvPr/>
          </p:nvSpPr>
          <p:spPr>
            <a:xfrm>
              <a:off x="2231136" y="2182368"/>
              <a:ext cx="377952" cy="377952"/>
            </a:xfrm>
            <a:prstGeom prst="ellipse">
              <a:avLst/>
            </a:prstGeom>
            <a:solidFill>
              <a:srgbClr val="0028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ITC Avant Garde Std Cn" panose="020B0606020202020204" pitchFamily="34" charset="0"/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92DF3B80-46AF-5C68-D5DA-9A3CA033198F}"/>
                </a:ext>
              </a:extLst>
            </p:cNvPr>
            <p:cNvSpPr/>
            <p:nvPr/>
          </p:nvSpPr>
          <p:spPr>
            <a:xfrm>
              <a:off x="2194560" y="2024556"/>
              <a:ext cx="243254" cy="243254"/>
            </a:xfrm>
            <a:prstGeom prst="ellipse">
              <a:avLst/>
            </a:prstGeom>
            <a:solidFill>
              <a:srgbClr val="002856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ITC Avant Garde Std Cn" panose="020B0606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903EF03-7109-8E3A-363F-75ED735FC085}"/>
              </a:ext>
            </a:extLst>
          </p:cNvPr>
          <p:cNvSpPr txBox="1"/>
          <p:nvPr/>
        </p:nvSpPr>
        <p:spPr>
          <a:xfrm>
            <a:off x="2524978" y="6458226"/>
            <a:ext cx="21579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ITC Avant Garde Std Cn" panose="020B0606020202020204" pitchFamily="34" charset="0"/>
              </a:rPr>
              <a:t>CL-LUPE</a:t>
            </a: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0C1D2F0D-27AB-5746-2EA5-5886DDFA04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A yellow figure with a star in the air&#10;&#10;Description automatically generated">
            <a:extLst>
              <a:ext uri="{FF2B5EF4-FFF2-40B4-BE49-F238E27FC236}">
                <a16:creationId xmlns:a16="http://schemas.microsoft.com/office/drawing/2014/main" id="{953D179E-140F-F859-990D-90B884A193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004" y="5423008"/>
            <a:ext cx="1475633" cy="14756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902DC6-979B-B342-9440-CA5623BA2656}"/>
              </a:ext>
            </a:extLst>
          </p:cNvPr>
          <p:cNvSpPr txBox="1"/>
          <p:nvPr/>
        </p:nvSpPr>
        <p:spPr>
          <a:xfrm>
            <a:off x="10135072" y="2903863"/>
            <a:ext cx="21579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ITC Avant Garde Std Cn" panose="020B0606020202020204" pitchFamily="34" charset="0"/>
              </a:rPr>
              <a:t>CL-LUPE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EA596D-58A1-0C81-35B9-2CD598BB1DF1}"/>
              </a:ext>
            </a:extLst>
          </p:cNvPr>
          <p:cNvSpPr txBox="1"/>
          <p:nvPr/>
        </p:nvSpPr>
        <p:spPr>
          <a:xfrm>
            <a:off x="103404" y="5846708"/>
            <a:ext cx="19218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856"/>
                </a:solidFill>
                <a:latin typeface="ITC Avant Garde Std Cn" panose="020B0606020202020204" pitchFamily="34" charset="0"/>
              </a:rPr>
              <a:t>Izzy Medina</a:t>
            </a:r>
          </a:p>
          <a:p>
            <a:pPr algn="ctr"/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ITC Avant Garde Std Cn" panose="020B0606020202020204" pitchFamily="34" charset="0"/>
              </a:rPr>
              <a:t>CL-LUPE</a:t>
            </a:r>
          </a:p>
        </p:txBody>
      </p:sp>
      <p:pic>
        <p:nvPicPr>
          <p:cNvPr id="16" name="Picture 15" descr="A person taking a selfie&#10;&#10;Description automatically generated">
            <a:extLst>
              <a:ext uri="{FF2B5EF4-FFF2-40B4-BE49-F238E27FC236}">
                <a16:creationId xmlns:a16="http://schemas.microsoft.com/office/drawing/2014/main" id="{C1747E0F-588C-80B1-2F20-4D4463BD12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1" y="3875368"/>
            <a:ext cx="1636447" cy="19521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82E8C2-3F6E-4B2B-9D86-E1C0FAEDDFC8}"/>
              </a:ext>
            </a:extLst>
          </p:cNvPr>
          <p:cNvSpPr txBox="1"/>
          <p:nvPr/>
        </p:nvSpPr>
        <p:spPr>
          <a:xfrm>
            <a:off x="9989372" y="2452354"/>
            <a:ext cx="215798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ITC Avant Garde Std Cn"/>
              </a:rPr>
              <a:t>Zandra Lopez</a:t>
            </a:r>
          </a:p>
        </p:txBody>
      </p:sp>
      <p:pic>
        <p:nvPicPr>
          <p:cNvPr id="3074" name="Picture 2" descr="Profile photo of Zandra Lopez">
            <a:extLst>
              <a:ext uri="{FF2B5EF4-FFF2-40B4-BE49-F238E27FC236}">
                <a16:creationId xmlns:a16="http://schemas.microsoft.com/office/drawing/2014/main" id="{4E7F9822-670A-C89F-E016-CFBE9E0C5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391" y="827265"/>
            <a:ext cx="1611346" cy="161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325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AC0749D4-5D79-415F-A4FE-C04AA9FAF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8C1EE2C-97A4-4801-8BC8-9D18F259B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3F0115-A98B-CF02-49E8-08D420C90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71" y="5369897"/>
            <a:ext cx="6716578" cy="99206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b="1" kern="1200" dirty="0">
                <a:solidFill>
                  <a:srgbClr val="0028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Nivea </a:t>
            </a:r>
            <a:r>
              <a:rPr lang="en-US" sz="3200" b="1" kern="1200" dirty="0" err="1">
                <a:solidFill>
                  <a:srgbClr val="0028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Castañeda</a:t>
            </a:r>
            <a:r>
              <a:rPr lang="en-US" sz="3200" b="1" kern="1200" dirty="0">
                <a:solidFill>
                  <a:srgbClr val="0028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0028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Acrey</a:t>
            </a:r>
            <a:br>
              <a:rPr lang="en-US" sz="3200" b="1" kern="1200" dirty="0">
                <a:solidFill>
                  <a:srgbClr val="0028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kern="1200" dirty="0" err="1">
                <a:solidFill>
                  <a:srgbClr val="0028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Caminar</a:t>
            </a:r>
            <a:r>
              <a:rPr lang="en-US" sz="2000" kern="1200" dirty="0">
                <a:solidFill>
                  <a:srgbClr val="0028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Latino-Latinos United for </a:t>
            </a:r>
            <a:br>
              <a:rPr lang="en-US" sz="2000" kern="1200" dirty="0">
                <a:solidFill>
                  <a:srgbClr val="0028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kern="1200" dirty="0">
                <a:solidFill>
                  <a:srgbClr val="0028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Peace and Equity</a:t>
            </a:r>
            <a:endParaRPr lang="en-US" sz="3200" kern="1200" dirty="0">
              <a:solidFill>
                <a:srgbClr val="0028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8" descr="A group of people standing on a dirt road&#10;&#10;Description automatically generated">
            <a:extLst>
              <a:ext uri="{FF2B5EF4-FFF2-40B4-BE49-F238E27FC236}">
                <a16:creationId xmlns:a16="http://schemas.microsoft.com/office/drawing/2014/main" id="{E8C8D74A-DA01-D2C5-6133-805E375AD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"/>
          <a:stretch/>
        </p:blipFill>
        <p:spPr>
          <a:xfrm>
            <a:off x="20" y="10"/>
            <a:ext cx="6095980" cy="4777732"/>
          </a:xfrm>
          <a:custGeom>
            <a:avLst/>
            <a:gdLst/>
            <a:ahLst/>
            <a:cxnLst/>
            <a:rect l="l" t="t" r="r" b="b"/>
            <a:pathLst>
              <a:path w="6096000" h="4777742">
                <a:moveTo>
                  <a:pt x="0" y="0"/>
                </a:moveTo>
                <a:lnTo>
                  <a:pt x="6096000" y="0"/>
                </a:lnTo>
                <a:lnTo>
                  <a:pt x="6096000" y="4777742"/>
                </a:lnTo>
                <a:lnTo>
                  <a:pt x="6067110" y="4773054"/>
                </a:lnTo>
                <a:cubicBezTo>
                  <a:pt x="6055069" y="4772257"/>
                  <a:pt x="6042963" y="4771677"/>
                  <a:pt x="6032848" y="4768862"/>
                </a:cubicBezTo>
                <a:cubicBezTo>
                  <a:pt x="6012619" y="4763231"/>
                  <a:pt x="5991471" y="4755713"/>
                  <a:pt x="5975856" y="4751678"/>
                </a:cubicBezTo>
                <a:cubicBezTo>
                  <a:pt x="5946385" y="4744300"/>
                  <a:pt x="5938143" y="4740617"/>
                  <a:pt x="5920410" y="4737737"/>
                </a:cubicBezTo>
                <a:cubicBezTo>
                  <a:pt x="5902677" y="4734858"/>
                  <a:pt x="5883840" y="4734501"/>
                  <a:pt x="5869459" y="4734403"/>
                </a:cubicBezTo>
                <a:cubicBezTo>
                  <a:pt x="5855079" y="4734305"/>
                  <a:pt x="5852140" y="4739700"/>
                  <a:pt x="5834127" y="4737148"/>
                </a:cubicBezTo>
                <a:cubicBezTo>
                  <a:pt x="5804874" y="4729435"/>
                  <a:pt x="5807796" y="4730400"/>
                  <a:pt x="5771966" y="4726150"/>
                </a:cubicBezTo>
                <a:lnTo>
                  <a:pt x="5680977" y="4726617"/>
                </a:lnTo>
                <a:lnTo>
                  <a:pt x="5650557" y="4723904"/>
                </a:lnTo>
                <a:cubicBezTo>
                  <a:pt x="5639802" y="4725929"/>
                  <a:pt x="5629047" y="4714121"/>
                  <a:pt x="5618294" y="4716145"/>
                </a:cubicBezTo>
                <a:lnTo>
                  <a:pt x="5567600" y="4712292"/>
                </a:lnTo>
                <a:cubicBezTo>
                  <a:pt x="5545229" y="4692374"/>
                  <a:pt x="5541151" y="4712551"/>
                  <a:pt x="5525295" y="4707303"/>
                </a:cubicBezTo>
                <a:cubicBezTo>
                  <a:pt x="5498062" y="4696523"/>
                  <a:pt x="5492452" y="4697563"/>
                  <a:pt x="5464966" y="4687718"/>
                </a:cubicBezTo>
                <a:cubicBezTo>
                  <a:pt x="5451160" y="4689453"/>
                  <a:pt x="5436112" y="4684365"/>
                  <a:pt x="5422637" y="4687843"/>
                </a:cubicBezTo>
                <a:lnTo>
                  <a:pt x="5385596" y="4686184"/>
                </a:lnTo>
                <a:lnTo>
                  <a:pt x="5347417" y="4690023"/>
                </a:lnTo>
                <a:lnTo>
                  <a:pt x="5307450" y="4701204"/>
                </a:lnTo>
                <a:cubicBezTo>
                  <a:pt x="5291923" y="4701949"/>
                  <a:pt x="5275426" y="4700974"/>
                  <a:pt x="5257509" y="4697243"/>
                </a:cubicBezTo>
                <a:cubicBezTo>
                  <a:pt x="5243483" y="4695263"/>
                  <a:pt x="5222121" y="4694006"/>
                  <a:pt x="5205681" y="4681108"/>
                </a:cubicBezTo>
                <a:cubicBezTo>
                  <a:pt x="5189241" y="4668210"/>
                  <a:pt x="5066582" y="4656956"/>
                  <a:pt x="5066665" y="4656732"/>
                </a:cubicBezTo>
                <a:cubicBezTo>
                  <a:pt x="5036013" y="4653433"/>
                  <a:pt x="5037516" y="4666066"/>
                  <a:pt x="5021767" y="4667463"/>
                </a:cubicBezTo>
                <a:cubicBezTo>
                  <a:pt x="5006018" y="4668859"/>
                  <a:pt x="4997883" y="4663456"/>
                  <a:pt x="4972175" y="4665113"/>
                </a:cubicBezTo>
                <a:cubicBezTo>
                  <a:pt x="4946467" y="4666771"/>
                  <a:pt x="4895264" y="4676890"/>
                  <a:pt x="4867522" y="4677409"/>
                </a:cubicBezTo>
                <a:cubicBezTo>
                  <a:pt x="4847198" y="4677652"/>
                  <a:pt x="4846533" y="4665718"/>
                  <a:pt x="4824459" y="4661311"/>
                </a:cubicBezTo>
                <a:cubicBezTo>
                  <a:pt x="4802946" y="4676275"/>
                  <a:pt x="4746723" y="4640980"/>
                  <a:pt x="4748119" y="4662282"/>
                </a:cubicBezTo>
                <a:cubicBezTo>
                  <a:pt x="4696376" y="4649495"/>
                  <a:pt x="4704934" y="4651568"/>
                  <a:pt x="4681435" y="4656529"/>
                </a:cubicBezTo>
                <a:lnTo>
                  <a:pt x="4655641" y="4662947"/>
                </a:lnTo>
                <a:lnTo>
                  <a:pt x="4568774" y="4659157"/>
                </a:lnTo>
                <a:lnTo>
                  <a:pt x="4561567" y="4664296"/>
                </a:lnTo>
                <a:lnTo>
                  <a:pt x="4544039" y="4665425"/>
                </a:lnTo>
                <a:lnTo>
                  <a:pt x="4537547" y="4666124"/>
                </a:lnTo>
                <a:lnTo>
                  <a:pt x="4533521" y="4663656"/>
                </a:lnTo>
                <a:cubicBezTo>
                  <a:pt x="4531131" y="4662547"/>
                  <a:pt x="4529356" y="4662473"/>
                  <a:pt x="4528079" y="4664277"/>
                </a:cubicBezTo>
                <a:cubicBezTo>
                  <a:pt x="4527877" y="4665254"/>
                  <a:pt x="4527677" y="4666231"/>
                  <a:pt x="4527476" y="4667208"/>
                </a:cubicBezTo>
                <a:lnTo>
                  <a:pt x="4493203" y="4670897"/>
                </a:lnTo>
                <a:lnTo>
                  <a:pt x="4246811" y="4676399"/>
                </a:lnTo>
                <a:cubicBezTo>
                  <a:pt x="4137387" y="4710859"/>
                  <a:pt x="4001444" y="4666072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pic>
        <p:nvPicPr>
          <p:cNvPr id="3" name="Picture 2" descr="A person sitting at a table&#10;&#10;Description automatically generated">
            <a:extLst>
              <a:ext uri="{FF2B5EF4-FFF2-40B4-BE49-F238E27FC236}">
                <a16:creationId xmlns:a16="http://schemas.microsoft.com/office/drawing/2014/main" id="{61B24AA1-ABA1-A067-6FF1-7A0CFA902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6"/>
          <a:stretch/>
        </p:blipFill>
        <p:spPr>
          <a:xfrm>
            <a:off x="6096000" y="15322"/>
            <a:ext cx="6096000" cy="5455552"/>
          </a:xfrm>
          <a:custGeom>
            <a:avLst/>
            <a:gdLst/>
            <a:ahLst/>
            <a:cxnLst/>
            <a:rect l="l" t="t" r="r" b="b"/>
            <a:pathLst>
              <a:path w="6096000" h="5455552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57775" y="469980"/>
                  <a:pt x="3063039" y="478620"/>
                  <a:pt x="3083171" y="475230"/>
                </a:cubicBezTo>
                <a:cubicBezTo>
                  <a:pt x="3117108" y="477415"/>
                  <a:pt x="3095622" y="493457"/>
                  <a:pt x="3134778" y="480540"/>
                </a:cubicBezTo>
                <a:cubicBezTo>
                  <a:pt x="3124076" y="494276"/>
                  <a:pt x="3153178" y="476814"/>
                  <a:pt x="3173314" y="487873"/>
                </a:cubicBezTo>
                <a:cubicBezTo>
                  <a:pt x="3201556" y="479719"/>
                  <a:pt x="3230591" y="489990"/>
                  <a:pt x="3247734" y="491186"/>
                </a:cubicBezTo>
                <a:cubicBezTo>
                  <a:pt x="3264877" y="492382"/>
                  <a:pt x="3251612" y="496143"/>
                  <a:pt x="3276172" y="495050"/>
                </a:cubicBezTo>
                <a:lnTo>
                  <a:pt x="3310856" y="500586"/>
                </a:lnTo>
                <a:cubicBezTo>
                  <a:pt x="3309045" y="496015"/>
                  <a:pt x="3314063" y="497362"/>
                  <a:pt x="3327824" y="498077"/>
                </a:cubicBezTo>
                <a:lnTo>
                  <a:pt x="3364782" y="494003"/>
                </a:lnTo>
                <a:lnTo>
                  <a:pt x="3390144" y="498112"/>
                </a:lnTo>
                <a:cubicBezTo>
                  <a:pt x="3393544" y="497973"/>
                  <a:pt x="3417720" y="493499"/>
                  <a:pt x="3417235" y="489988"/>
                </a:cubicBezTo>
                <a:cubicBezTo>
                  <a:pt x="3443685" y="504716"/>
                  <a:pt x="3446332" y="495464"/>
                  <a:pt x="3473455" y="491710"/>
                </a:cubicBezTo>
                <a:cubicBezTo>
                  <a:pt x="3496710" y="493093"/>
                  <a:pt x="3476665" y="493558"/>
                  <a:pt x="3532861" y="495298"/>
                </a:cubicBezTo>
                <a:cubicBezTo>
                  <a:pt x="3554737" y="511467"/>
                  <a:pt x="3539011" y="483579"/>
                  <a:pt x="3581951" y="506221"/>
                </a:cubicBezTo>
                <a:cubicBezTo>
                  <a:pt x="3584053" y="504456"/>
                  <a:pt x="3610563" y="506075"/>
                  <a:pt x="3624438" y="507850"/>
                </a:cubicBezTo>
                <a:cubicBezTo>
                  <a:pt x="3638313" y="509625"/>
                  <a:pt x="3650849" y="507462"/>
                  <a:pt x="3665204" y="516874"/>
                </a:cubicBezTo>
                <a:cubicBezTo>
                  <a:pt x="3675692" y="519769"/>
                  <a:pt x="3656949" y="515532"/>
                  <a:pt x="3689747" y="520459"/>
                </a:cubicBezTo>
                <a:cubicBezTo>
                  <a:pt x="3722545" y="525386"/>
                  <a:pt x="3829449" y="542068"/>
                  <a:pt x="3861993" y="546434"/>
                </a:cubicBezTo>
                <a:cubicBezTo>
                  <a:pt x="3894537" y="550800"/>
                  <a:pt x="3871648" y="553364"/>
                  <a:pt x="3885009" y="553797"/>
                </a:cubicBezTo>
                <a:cubicBezTo>
                  <a:pt x="3898370" y="554230"/>
                  <a:pt x="3927139" y="547164"/>
                  <a:pt x="3942159" y="549034"/>
                </a:cubicBezTo>
                <a:cubicBezTo>
                  <a:pt x="3961015" y="550940"/>
                  <a:pt x="3963811" y="558241"/>
                  <a:pt x="3975129" y="557872"/>
                </a:cubicBezTo>
                <a:cubicBezTo>
                  <a:pt x="3985593" y="547655"/>
                  <a:pt x="3996704" y="547768"/>
                  <a:pt x="4014830" y="553964"/>
                </a:cubicBezTo>
                <a:cubicBezTo>
                  <a:pt x="4048643" y="556748"/>
                  <a:pt x="4048670" y="546238"/>
                  <a:pt x="4081323" y="547753"/>
                </a:cubicBezTo>
                <a:cubicBezTo>
                  <a:pt x="4095652" y="547174"/>
                  <a:pt x="4103318" y="550468"/>
                  <a:pt x="4127224" y="547194"/>
                </a:cubicBezTo>
                <a:cubicBezTo>
                  <a:pt x="4144245" y="547892"/>
                  <a:pt x="4178444" y="549648"/>
                  <a:pt x="4201489" y="539366"/>
                </a:cubicBezTo>
                <a:cubicBezTo>
                  <a:pt x="4226484" y="538057"/>
                  <a:pt x="4208332" y="537593"/>
                  <a:pt x="4235612" y="540183"/>
                </a:cubicBezTo>
                <a:cubicBezTo>
                  <a:pt x="4268938" y="540701"/>
                  <a:pt x="4282810" y="534470"/>
                  <a:pt x="4302068" y="535952"/>
                </a:cubicBezTo>
                <a:cubicBezTo>
                  <a:pt x="4314608" y="531697"/>
                  <a:pt x="4300406" y="536768"/>
                  <a:pt x="4348604" y="531427"/>
                </a:cubicBezTo>
                <a:cubicBezTo>
                  <a:pt x="4367706" y="540886"/>
                  <a:pt x="4384046" y="527950"/>
                  <a:pt x="4400391" y="529988"/>
                </a:cubicBezTo>
                <a:cubicBezTo>
                  <a:pt x="4426313" y="528954"/>
                  <a:pt x="4490025" y="529067"/>
                  <a:pt x="4513659" y="527603"/>
                </a:cubicBezTo>
                <a:cubicBezTo>
                  <a:pt x="4537293" y="526139"/>
                  <a:pt x="4512137" y="523958"/>
                  <a:pt x="4542198" y="521206"/>
                </a:cubicBezTo>
                <a:cubicBezTo>
                  <a:pt x="4597566" y="533455"/>
                  <a:pt x="4628464" y="511410"/>
                  <a:pt x="4684502" y="508712"/>
                </a:cubicBezTo>
                <a:cubicBezTo>
                  <a:pt x="4718519" y="491640"/>
                  <a:pt x="4742626" y="509374"/>
                  <a:pt x="4779821" y="496309"/>
                </a:cubicBezTo>
                <a:cubicBezTo>
                  <a:pt x="4804992" y="492314"/>
                  <a:pt x="4808648" y="496131"/>
                  <a:pt x="4822825" y="494266"/>
                </a:cubicBezTo>
                <a:cubicBezTo>
                  <a:pt x="4837002" y="492401"/>
                  <a:pt x="4852992" y="487905"/>
                  <a:pt x="4864884" y="485118"/>
                </a:cubicBezTo>
                <a:cubicBezTo>
                  <a:pt x="4871249" y="488756"/>
                  <a:pt x="4920720" y="482346"/>
                  <a:pt x="4919578" y="477542"/>
                </a:cubicBezTo>
                <a:cubicBezTo>
                  <a:pt x="4926928" y="479188"/>
                  <a:pt x="4947247" y="485560"/>
                  <a:pt x="4949541" y="477954"/>
                </a:cubicBezTo>
                <a:cubicBezTo>
                  <a:pt x="4987069" y="477873"/>
                  <a:pt x="5008152" y="476806"/>
                  <a:pt x="5040980" y="486944"/>
                </a:cubicBezTo>
                <a:cubicBezTo>
                  <a:pt x="5064311" y="490721"/>
                  <a:pt x="5048016" y="488694"/>
                  <a:pt x="5062537" y="491091"/>
                </a:cubicBezTo>
                <a:cubicBezTo>
                  <a:pt x="5077058" y="493488"/>
                  <a:pt x="5101248" y="489194"/>
                  <a:pt x="5124930" y="488624"/>
                </a:cubicBezTo>
                <a:cubicBezTo>
                  <a:pt x="5148941" y="488756"/>
                  <a:pt x="5176916" y="492838"/>
                  <a:pt x="5194697" y="494266"/>
                </a:cubicBezTo>
                <a:cubicBezTo>
                  <a:pt x="5212478" y="495694"/>
                  <a:pt x="5216720" y="495351"/>
                  <a:pt x="5231615" y="497193"/>
                </a:cubicBezTo>
                <a:cubicBezTo>
                  <a:pt x="5256471" y="493743"/>
                  <a:pt x="5277358" y="495561"/>
                  <a:pt x="5295973" y="502936"/>
                </a:cubicBezTo>
                <a:cubicBezTo>
                  <a:pt x="5310458" y="504829"/>
                  <a:pt x="5303034" y="509138"/>
                  <a:pt x="5313760" y="510935"/>
                </a:cubicBezTo>
                <a:cubicBezTo>
                  <a:pt x="5324486" y="512732"/>
                  <a:pt x="5331325" y="504608"/>
                  <a:pt x="5360330" y="506574"/>
                </a:cubicBezTo>
                <a:cubicBezTo>
                  <a:pt x="5370649" y="506971"/>
                  <a:pt x="5370304" y="514592"/>
                  <a:pt x="5392341" y="515697"/>
                </a:cubicBezTo>
                <a:cubicBezTo>
                  <a:pt x="5414378" y="516802"/>
                  <a:pt x="5502983" y="521559"/>
                  <a:pt x="5535415" y="522731"/>
                </a:cubicBezTo>
                <a:cubicBezTo>
                  <a:pt x="5567847" y="523903"/>
                  <a:pt x="5554717" y="520685"/>
                  <a:pt x="5570264" y="520350"/>
                </a:cubicBezTo>
                <a:cubicBezTo>
                  <a:pt x="5585811" y="520015"/>
                  <a:pt x="5604204" y="511612"/>
                  <a:pt x="5628698" y="520719"/>
                </a:cubicBezTo>
                <a:cubicBezTo>
                  <a:pt x="5647020" y="515874"/>
                  <a:pt x="5647491" y="526993"/>
                  <a:pt x="5667807" y="529861"/>
                </a:cubicBezTo>
                <a:cubicBezTo>
                  <a:pt x="5679016" y="533919"/>
                  <a:pt x="5693046" y="532742"/>
                  <a:pt x="5702300" y="535541"/>
                </a:cubicBezTo>
                <a:cubicBezTo>
                  <a:pt x="5711554" y="538340"/>
                  <a:pt x="5718870" y="538844"/>
                  <a:pt x="5725716" y="541891"/>
                </a:cubicBezTo>
                <a:cubicBezTo>
                  <a:pt x="5732562" y="544938"/>
                  <a:pt x="5734643" y="551045"/>
                  <a:pt x="5743374" y="553823"/>
                </a:cubicBezTo>
                <a:cubicBezTo>
                  <a:pt x="5752105" y="556601"/>
                  <a:pt x="5765759" y="561491"/>
                  <a:pt x="5775722" y="563322"/>
                </a:cubicBezTo>
                <a:cubicBezTo>
                  <a:pt x="5785685" y="565153"/>
                  <a:pt x="5784173" y="562319"/>
                  <a:pt x="5803154" y="564811"/>
                </a:cubicBezTo>
                <a:cubicBezTo>
                  <a:pt x="5834093" y="570132"/>
                  <a:pt x="5861956" y="573987"/>
                  <a:pt x="5896753" y="573511"/>
                </a:cubicBezTo>
                <a:cubicBezTo>
                  <a:pt x="5903276" y="583218"/>
                  <a:pt x="5913663" y="578812"/>
                  <a:pt x="5927554" y="573675"/>
                </a:cubicBezTo>
                <a:cubicBezTo>
                  <a:pt x="5953522" y="580755"/>
                  <a:pt x="5997380" y="586240"/>
                  <a:pt x="6041802" y="602069"/>
                </a:cubicBezTo>
                <a:cubicBezTo>
                  <a:pt x="6060710" y="611771"/>
                  <a:pt x="6064884" y="613437"/>
                  <a:pt x="6078434" y="616108"/>
                </a:cubicBezTo>
                <a:lnTo>
                  <a:pt x="6096000" y="619448"/>
                </a:lnTo>
                <a:lnTo>
                  <a:pt x="6096000" y="5455552"/>
                </a:lnTo>
                <a:lnTo>
                  <a:pt x="6069997" y="5451207"/>
                </a:lnTo>
                <a:cubicBezTo>
                  <a:pt x="6053823" y="5455294"/>
                  <a:pt x="6044686" y="5455132"/>
                  <a:pt x="6037984" y="5444964"/>
                </a:cubicBezTo>
                <a:cubicBezTo>
                  <a:pt x="5998377" y="5442843"/>
                  <a:pt x="5957550" y="5417208"/>
                  <a:pt x="5932185" y="5429303"/>
                </a:cubicBezTo>
                <a:cubicBezTo>
                  <a:pt x="5933795" y="5407890"/>
                  <a:pt x="5919598" y="5415926"/>
                  <a:pt x="5891978" y="5410773"/>
                </a:cubicBezTo>
                <a:cubicBezTo>
                  <a:pt x="5872223" y="5404775"/>
                  <a:pt x="5829555" y="5392164"/>
                  <a:pt x="5813654" y="5386399"/>
                </a:cubicBezTo>
                <a:cubicBezTo>
                  <a:pt x="5797753" y="5380634"/>
                  <a:pt x="5785570" y="5384842"/>
                  <a:pt x="5769613" y="5379294"/>
                </a:cubicBezTo>
                <a:cubicBezTo>
                  <a:pt x="5776777" y="5360980"/>
                  <a:pt x="5681621" y="5373475"/>
                  <a:pt x="5717914" y="5360029"/>
                </a:cubicBezTo>
                <a:cubicBezTo>
                  <a:pt x="5690732" y="5349118"/>
                  <a:pt x="5700727" y="5354575"/>
                  <a:pt x="5686355" y="5359511"/>
                </a:cubicBezTo>
                <a:cubicBezTo>
                  <a:pt x="5652173" y="5354756"/>
                  <a:pt x="5649150" y="5353330"/>
                  <a:pt x="5609707" y="5357833"/>
                </a:cubicBezTo>
                <a:cubicBezTo>
                  <a:pt x="5592195" y="5357127"/>
                  <a:pt x="5585993" y="5354659"/>
                  <a:pt x="5570413" y="5353209"/>
                </a:cubicBezTo>
                <a:cubicBezTo>
                  <a:pt x="5554833" y="5351759"/>
                  <a:pt x="5546238" y="5352814"/>
                  <a:pt x="5516227" y="5349136"/>
                </a:cubicBezTo>
                <a:cubicBezTo>
                  <a:pt x="5492490" y="5344525"/>
                  <a:pt x="5475257" y="5345814"/>
                  <a:pt x="5456088" y="5343158"/>
                </a:cubicBezTo>
                <a:cubicBezTo>
                  <a:pt x="5436918" y="5340503"/>
                  <a:pt x="5425237" y="5336331"/>
                  <a:pt x="5401214" y="5333202"/>
                </a:cubicBezTo>
                <a:cubicBezTo>
                  <a:pt x="5380590" y="5324458"/>
                  <a:pt x="5302803" y="5345416"/>
                  <a:pt x="5287223" y="5319212"/>
                </a:cubicBezTo>
                <a:cubicBezTo>
                  <a:pt x="5230819" y="5324494"/>
                  <a:pt x="5214860" y="5313910"/>
                  <a:pt x="5168498" y="5309267"/>
                </a:cubicBezTo>
                <a:cubicBezTo>
                  <a:pt x="5123665" y="5304413"/>
                  <a:pt x="5118021" y="5307363"/>
                  <a:pt x="5071189" y="5294765"/>
                </a:cubicBezTo>
                <a:cubicBezTo>
                  <a:pt x="5034607" y="5282205"/>
                  <a:pt x="5014978" y="5278240"/>
                  <a:pt x="4972297" y="5275521"/>
                </a:cubicBezTo>
                <a:cubicBezTo>
                  <a:pt x="4969126" y="5282935"/>
                  <a:pt x="4918210" y="5268072"/>
                  <a:pt x="4909975" y="5265882"/>
                </a:cubicBezTo>
                <a:cubicBezTo>
                  <a:pt x="4910918" y="5270758"/>
                  <a:pt x="4884027" y="5272900"/>
                  <a:pt x="4877057" y="5268795"/>
                </a:cubicBezTo>
                <a:cubicBezTo>
                  <a:pt x="4815399" y="5271659"/>
                  <a:pt x="4796579" y="5290311"/>
                  <a:pt x="4750368" y="5280515"/>
                </a:cubicBezTo>
                <a:cubicBezTo>
                  <a:pt x="4714297" y="5280446"/>
                  <a:pt x="4716019" y="5289985"/>
                  <a:pt x="4664197" y="5289876"/>
                </a:cubicBezTo>
                <a:cubicBezTo>
                  <a:pt x="4642396" y="5294034"/>
                  <a:pt x="4648926" y="5285802"/>
                  <a:pt x="4621801" y="5286109"/>
                </a:cubicBezTo>
                <a:cubicBezTo>
                  <a:pt x="4587181" y="5303707"/>
                  <a:pt x="4550367" y="5292240"/>
                  <a:pt x="4501450" y="5291718"/>
                </a:cubicBezTo>
                <a:cubicBezTo>
                  <a:pt x="4441618" y="5290413"/>
                  <a:pt x="4391602" y="5297669"/>
                  <a:pt x="4339538" y="5289896"/>
                </a:cubicBezTo>
                <a:cubicBezTo>
                  <a:pt x="4320399" y="5296143"/>
                  <a:pt x="4294824" y="5304547"/>
                  <a:pt x="4273798" y="5293687"/>
                </a:cubicBezTo>
                <a:cubicBezTo>
                  <a:pt x="4218595" y="5295417"/>
                  <a:pt x="4225039" y="5300366"/>
                  <a:pt x="4204001" y="5294046"/>
                </a:cubicBezTo>
                <a:cubicBezTo>
                  <a:pt x="4162118" y="5296469"/>
                  <a:pt x="4168874" y="5290927"/>
                  <a:pt x="4131013" y="5287923"/>
                </a:cubicBezTo>
                <a:cubicBezTo>
                  <a:pt x="4100184" y="5283304"/>
                  <a:pt x="4115521" y="5283729"/>
                  <a:pt x="4087000" y="5283169"/>
                </a:cubicBezTo>
                <a:cubicBezTo>
                  <a:pt x="4060034" y="5291706"/>
                  <a:pt x="4041568" y="5281154"/>
                  <a:pt x="4034328" y="5278941"/>
                </a:cubicBezTo>
                <a:cubicBezTo>
                  <a:pt x="4008845" y="5280382"/>
                  <a:pt x="3971113" y="5268624"/>
                  <a:pt x="3975385" y="5283804"/>
                </a:cubicBezTo>
                <a:cubicBezTo>
                  <a:pt x="3939593" y="5263231"/>
                  <a:pt x="3940927" y="5284115"/>
                  <a:pt x="3902682" y="5278816"/>
                </a:cubicBezTo>
                <a:cubicBezTo>
                  <a:pt x="3882526" y="5271283"/>
                  <a:pt x="3856417" y="5267233"/>
                  <a:pt x="3843763" y="5276642"/>
                </a:cubicBezTo>
                <a:cubicBezTo>
                  <a:pt x="3766863" y="5264696"/>
                  <a:pt x="3813381" y="5261088"/>
                  <a:pt x="3734981" y="5248544"/>
                </a:cubicBezTo>
                <a:cubicBezTo>
                  <a:pt x="3694311" y="5242227"/>
                  <a:pt x="3633976" y="5239795"/>
                  <a:pt x="3602355" y="5230777"/>
                </a:cubicBezTo>
                <a:cubicBezTo>
                  <a:pt x="3570735" y="5221759"/>
                  <a:pt x="3562983" y="5225833"/>
                  <a:pt x="3538517" y="5219315"/>
                </a:cubicBezTo>
                <a:cubicBezTo>
                  <a:pt x="3514052" y="5212798"/>
                  <a:pt x="3482747" y="5212305"/>
                  <a:pt x="3463058" y="5208965"/>
                </a:cubicBezTo>
                <a:cubicBezTo>
                  <a:pt x="3443369" y="5205624"/>
                  <a:pt x="3422900" y="5197673"/>
                  <a:pt x="3420380" y="5199276"/>
                </a:cubicBezTo>
                <a:cubicBezTo>
                  <a:pt x="3380714" y="5190779"/>
                  <a:pt x="3368868" y="5201274"/>
                  <a:pt x="3345184" y="5183516"/>
                </a:cubicBezTo>
                <a:cubicBezTo>
                  <a:pt x="3324916" y="5181274"/>
                  <a:pt x="3320333" y="5179327"/>
                  <a:pt x="3298771" y="5178904"/>
                </a:cubicBezTo>
                <a:cubicBezTo>
                  <a:pt x="3277209" y="5178481"/>
                  <a:pt x="3245843" y="5181014"/>
                  <a:pt x="3215809" y="5180977"/>
                </a:cubicBezTo>
                <a:cubicBezTo>
                  <a:pt x="3184688" y="5182696"/>
                  <a:pt x="3183910" y="5199151"/>
                  <a:pt x="3154917" y="5182487"/>
                </a:cubicBezTo>
                <a:cubicBezTo>
                  <a:pt x="3155210" y="5186026"/>
                  <a:pt x="3140142" y="5187176"/>
                  <a:pt x="3136265" y="5187060"/>
                </a:cubicBezTo>
                <a:lnTo>
                  <a:pt x="3105563" y="5188768"/>
                </a:lnTo>
                <a:lnTo>
                  <a:pt x="3102974" y="5183180"/>
                </a:lnTo>
                <a:cubicBezTo>
                  <a:pt x="3091506" y="5180875"/>
                  <a:pt x="3071814" y="5186387"/>
                  <a:pt x="3060354" y="5187376"/>
                </a:cubicBezTo>
                <a:lnTo>
                  <a:pt x="3034213" y="5189113"/>
                </a:lnTo>
                <a:lnTo>
                  <a:pt x="3024272" y="5188328"/>
                </a:lnTo>
                <a:lnTo>
                  <a:pt x="3020033" y="5188388"/>
                </a:lnTo>
                <a:lnTo>
                  <a:pt x="3009083" y="5184215"/>
                </a:lnTo>
                <a:cubicBezTo>
                  <a:pt x="2998901" y="5183170"/>
                  <a:pt x="2991286" y="5176456"/>
                  <a:pt x="2985198" y="5175435"/>
                </a:cubicBezTo>
                <a:cubicBezTo>
                  <a:pt x="2979110" y="5174414"/>
                  <a:pt x="2977314" y="5182166"/>
                  <a:pt x="2972552" y="5178092"/>
                </a:cubicBezTo>
                <a:cubicBezTo>
                  <a:pt x="2978585" y="5175121"/>
                  <a:pt x="2969122" y="5172700"/>
                  <a:pt x="2964948" y="5170542"/>
                </a:cubicBezTo>
                <a:lnTo>
                  <a:pt x="2927081" y="5167883"/>
                </a:lnTo>
                <a:cubicBezTo>
                  <a:pt x="2881315" y="5170765"/>
                  <a:pt x="2897505" y="5157632"/>
                  <a:pt x="2883507" y="5165948"/>
                </a:cubicBezTo>
                <a:cubicBezTo>
                  <a:pt x="2848802" y="5172562"/>
                  <a:pt x="2841183" y="5172540"/>
                  <a:pt x="2828808" y="5171024"/>
                </a:cubicBezTo>
                <a:cubicBezTo>
                  <a:pt x="2789723" y="5176358"/>
                  <a:pt x="2783598" y="5178552"/>
                  <a:pt x="2733350" y="5182954"/>
                </a:cubicBezTo>
                <a:cubicBezTo>
                  <a:pt x="2705294" y="5195484"/>
                  <a:pt x="2697276" y="5196299"/>
                  <a:pt x="2676026" y="5201528"/>
                </a:cubicBezTo>
                <a:cubicBezTo>
                  <a:pt x="2649850" y="5209688"/>
                  <a:pt x="2656777" y="5215631"/>
                  <a:pt x="2624966" y="5219503"/>
                </a:cubicBezTo>
                <a:cubicBezTo>
                  <a:pt x="2608822" y="5223802"/>
                  <a:pt x="2596717" y="5233960"/>
                  <a:pt x="2586657" y="5237693"/>
                </a:cubicBezTo>
                <a:cubicBezTo>
                  <a:pt x="2576598" y="5241426"/>
                  <a:pt x="2572560" y="5240215"/>
                  <a:pt x="2555604" y="5242950"/>
                </a:cubicBezTo>
                <a:cubicBezTo>
                  <a:pt x="2544327" y="5242024"/>
                  <a:pt x="2507818" y="5241999"/>
                  <a:pt x="2501014" y="5243732"/>
                </a:cubicBezTo>
                <a:cubicBezTo>
                  <a:pt x="2481627" y="5253849"/>
                  <a:pt x="2464234" y="5242512"/>
                  <a:pt x="2430333" y="5242347"/>
                </a:cubicBezTo>
                <a:lnTo>
                  <a:pt x="2390297" y="5243718"/>
                </a:lnTo>
                <a:cubicBezTo>
                  <a:pt x="2383025" y="5238323"/>
                  <a:pt x="2325738" y="5236407"/>
                  <a:pt x="2321676" y="5229096"/>
                </a:cubicBezTo>
                <a:cubicBezTo>
                  <a:pt x="2300682" y="5221752"/>
                  <a:pt x="2300605" y="5203239"/>
                  <a:pt x="2268081" y="5196194"/>
                </a:cubicBezTo>
                <a:cubicBezTo>
                  <a:pt x="2250549" y="5189151"/>
                  <a:pt x="2260291" y="5206888"/>
                  <a:pt x="2216485" y="5186836"/>
                </a:cubicBezTo>
                <a:cubicBezTo>
                  <a:pt x="2176812" y="5155811"/>
                  <a:pt x="2009284" y="5133290"/>
                  <a:pt x="2001494" y="5079343"/>
                </a:cubicBezTo>
                <a:cubicBezTo>
                  <a:pt x="1930452" y="5061834"/>
                  <a:pt x="1990088" y="5062662"/>
                  <a:pt x="1894629" y="5047832"/>
                </a:cubicBezTo>
                <a:cubicBezTo>
                  <a:pt x="1809963" y="5035276"/>
                  <a:pt x="1557661" y="5013588"/>
                  <a:pt x="1500237" y="4994679"/>
                </a:cubicBezTo>
                <a:cubicBezTo>
                  <a:pt x="1422590" y="4985100"/>
                  <a:pt x="1462550" y="4984560"/>
                  <a:pt x="1428745" y="4990358"/>
                </a:cubicBezTo>
                <a:cubicBezTo>
                  <a:pt x="1371818" y="4998904"/>
                  <a:pt x="1368586" y="4981591"/>
                  <a:pt x="1331117" y="4982813"/>
                </a:cubicBezTo>
                <a:cubicBezTo>
                  <a:pt x="1275392" y="4969813"/>
                  <a:pt x="1167811" y="4963517"/>
                  <a:pt x="1094400" y="4949677"/>
                </a:cubicBezTo>
                <a:cubicBezTo>
                  <a:pt x="1032555" y="4940283"/>
                  <a:pt x="1020613" y="4926459"/>
                  <a:pt x="960420" y="4921601"/>
                </a:cubicBezTo>
                <a:cubicBezTo>
                  <a:pt x="926461" y="4913284"/>
                  <a:pt x="907935" y="4932317"/>
                  <a:pt x="890651" y="4899776"/>
                </a:cubicBezTo>
                <a:cubicBezTo>
                  <a:pt x="868932" y="4886871"/>
                  <a:pt x="828943" y="4886321"/>
                  <a:pt x="792786" y="4879490"/>
                </a:cubicBezTo>
                <a:cubicBezTo>
                  <a:pt x="774601" y="4877972"/>
                  <a:pt x="755410" y="4883422"/>
                  <a:pt x="715957" y="4873155"/>
                </a:cubicBezTo>
                <a:cubicBezTo>
                  <a:pt x="685950" y="4865367"/>
                  <a:pt x="651097" y="4849744"/>
                  <a:pt x="647625" y="4870967"/>
                </a:cubicBezTo>
                <a:cubicBezTo>
                  <a:pt x="617175" y="4843306"/>
                  <a:pt x="628363" y="4862320"/>
                  <a:pt x="588833" y="4861867"/>
                </a:cubicBezTo>
                <a:cubicBezTo>
                  <a:pt x="485840" y="4832827"/>
                  <a:pt x="444489" y="4851587"/>
                  <a:pt x="366769" y="4836563"/>
                </a:cubicBezTo>
                <a:cubicBezTo>
                  <a:pt x="347086" y="4818158"/>
                  <a:pt x="343282" y="4863016"/>
                  <a:pt x="293285" y="4819988"/>
                </a:cubicBezTo>
                <a:cubicBezTo>
                  <a:pt x="289569" y="4822136"/>
                  <a:pt x="267030" y="4799681"/>
                  <a:pt x="251789" y="4793960"/>
                </a:cubicBezTo>
                <a:cubicBezTo>
                  <a:pt x="236548" y="4788239"/>
                  <a:pt x="215411" y="4786648"/>
                  <a:pt x="201835" y="4785664"/>
                </a:cubicBezTo>
                <a:cubicBezTo>
                  <a:pt x="188258" y="4784679"/>
                  <a:pt x="186209" y="4788050"/>
                  <a:pt x="170329" y="4788050"/>
                </a:cubicBezTo>
                <a:cubicBezTo>
                  <a:pt x="154448" y="4788050"/>
                  <a:pt x="132774" y="4775085"/>
                  <a:pt x="103478" y="4797957"/>
                </a:cubicBezTo>
                <a:cubicBezTo>
                  <a:pt x="89551" y="4796239"/>
                  <a:pt x="97852" y="4783571"/>
                  <a:pt x="86767" y="4777747"/>
                </a:cubicBezTo>
                <a:cubicBezTo>
                  <a:pt x="81225" y="4774835"/>
                  <a:pt x="72809" y="4772046"/>
                  <a:pt x="63762" y="4769537"/>
                </a:cubicBezTo>
                <a:lnTo>
                  <a:pt x="37001" y="4763022"/>
                </a:lnTo>
                <a:lnTo>
                  <a:pt x="37482" y="4761597"/>
                </a:lnTo>
                <a:cubicBezTo>
                  <a:pt x="35277" y="4760236"/>
                  <a:pt x="31697" y="4759001"/>
                  <a:pt x="30394" y="4758901"/>
                </a:cubicBezTo>
                <a:cubicBezTo>
                  <a:pt x="29091" y="4758801"/>
                  <a:pt x="30066" y="4759837"/>
                  <a:pt x="36971" y="4763015"/>
                </a:cubicBezTo>
                <a:lnTo>
                  <a:pt x="37001" y="4763022"/>
                </a:lnTo>
                <a:lnTo>
                  <a:pt x="36315" y="4765055"/>
                </a:lnTo>
                <a:cubicBezTo>
                  <a:pt x="32115" y="4765663"/>
                  <a:pt x="22886" y="4765389"/>
                  <a:pt x="4975" y="4763227"/>
                </a:cubicBezTo>
                <a:lnTo>
                  <a:pt x="0" y="4762420"/>
                </a:lnTo>
                <a:close/>
              </a:path>
            </a:pathLst>
          </a:custGeom>
        </p:spPr>
      </p:pic>
      <p:pic>
        <p:nvPicPr>
          <p:cNvPr id="8" name="Picture 7" descr="A yellow figure with a star in the air&#10;&#10;Description automatically generated">
            <a:extLst>
              <a:ext uri="{FF2B5EF4-FFF2-40B4-BE49-F238E27FC236}">
                <a16:creationId xmlns:a16="http://schemas.microsoft.com/office/drawing/2014/main" id="{61EB3288-7F65-A2B1-5D13-8F54D6D828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182" y="5178603"/>
            <a:ext cx="1475633" cy="147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2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1D4B3-BB0E-2793-C4E1-C5AB9C9A3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EAA8ABB-E28C-4BD6-B2CD-376882E92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9184" y="1"/>
            <a:ext cx="2446384" cy="5777808"/>
            <a:chOff x="329184" y="1"/>
            <a:chExt cx="524256" cy="577780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taking a selfie&#10;&#10;Description automatically generated">
            <a:extLst>
              <a:ext uri="{FF2B5EF4-FFF2-40B4-BE49-F238E27FC236}">
                <a16:creationId xmlns:a16="http://schemas.microsoft.com/office/drawing/2014/main" id="{3F3971AD-7C20-DE0E-B575-72B6431B8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1" t="7007" r="-3" b="-3"/>
          <a:stretch/>
        </p:blipFill>
        <p:spPr>
          <a:xfrm>
            <a:off x="981164" y="959110"/>
            <a:ext cx="3560362" cy="4939780"/>
          </a:xfrm>
          <a:prstGeom prst="rect">
            <a:avLst/>
          </a:prstGeom>
        </p:spPr>
      </p:pic>
      <p:pic>
        <p:nvPicPr>
          <p:cNvPr id="5" name="Picture 4" descr="A person holding a baby&#10;&#10;Description automatically generated">
            <a:extLst>
              <a:ext uri="{FF2B5EF4-FFF2-40B4-BE49-F238E27FC236}">
                <a16:creationId xmlns:a16="http://schemas.microsoft.com/office/drawing/2014/main" id="{1E830AEF-74DC-3775-F0AA-89A26FEC66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90" r="10925" b="-3"/>
          <a:stretch/>
        </p:blipFill>
        <p:spPr>
          <a:xfrm>
            <a:off x="4683639" y="972235"/>
            <a:ext cx="3332205" cy="4971533"/>
          </a:xfrm>
          <a:prstGeom prst="rect">
            <a:avLst/>
          </a:prstGeom>
        </p:spPr>
      </p:pic>
      <p:pic>
        <p:nvPicPr>
          <p:cNvPr id="9" name="Picture 8" descr="A yellow figure with a star in the air&#10;&#10;Description automatically generated">
            <a:extLst>
              <a:ext uri="{FF2B5EF4-FFF2-40B4-BE49-F238E27FC236}">
                <a16:creationId xmlns:a16="http://schemas.microsoft.com/office/drawing/2014/main" id="{D7F28CBA-B86F-277B-BF29-C76D13EE57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909" y="5161073"/>
            <a:ext cx="1475633" cy="147563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E6D454B-0459-B390-410C-45D714972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0888" y="515938"/>
            <a:ext cx="3730625" cy="373538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200" b="1" kern="1200" dirty="0">
                <a:solidFill>
                  <a:srgbClr val="0028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Izzy Medina</a:t>
            </a:r>
            <a:br>
              <a:rPr lang="en-US" sz="3200" b="1" kern="1200" dirty="0">
                <a:solidFill>
                  <a:srgbClr val="0028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kern="1200" dirty="0" err="1">
                <a:solidFill>
                  <a:srgbClr val="0028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Caminar</a:t>
            </a:r>
            <a:r>
              <a:rPr lang="en-US" sz="2400" kern="1200" dirty="0">
                <a:solidFill>
                  <a:srgbClr val="0028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Latino-</a:t>
            </a:r>
            <a:br>
              <a:rPr lang="en-US" sz="2400" kern="1200" dirty="0">
                <a:solidFill>
                  <a:srgbClr val="0028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kern="1200" dirty="0">
                <a:solidFill>
                  <a:srgbClr val="0028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Latinos United for Peace and Equity</a:t>
            </a:r>
            <a:endParaRPr lang="en-US" sz="1800" kern="1200" dirty="0">
              <a:solidFill>
                <a:srgbClr val="0028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298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BC300-78CC-46FC-97D2-D4959A48D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34559EB-BA4B-4F9A-DE50-B64C88B8362E}"/>
              </a:ext>
            </a:extLst>
          </p:cNvPr>
          <p:cNvSpPr txBox="1">
            <a:spLocks/>
          </p:cNvSpPr>
          <p:nvPr/>
        </p:nvSpPr>
        <p:spPr>
          <a:xfrm>
            <a:off x="2438252" y="5397896"/>
            <a:ext cx="4751999" cy="14610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002060"/>
                </a:solidFill>
              </a:rPr>
              <a:t>Wendy Mota</a:t>
            </a:r>
            <a:br>
              <a:rPr lang="en-US" b="1">
                <a:solidFill>
                  <a:srgbClr val="002856"/>
                </a:solidFill>
              </a:rPr>
            </a:br>
            <a:r>
              <a:rPr lang="en-US" sz="2700" b="1" err="1">
                <a:solidFill>
                  <a:srgbClr val="002856"/>
                </a:solidFill>
              </a:rPr>
              <a:t>Caminar</a:t>
            </a:r>
            <a:r>
              <a:rPr lang="en-US" sz="2700" b="1">
                <a:solidFill>
                  <a:srgbClr val="002856"/>
                </a:solidFill>
              </a:rPr>
              <a:t> Latino-Latinos United for Peace and Equity</a:t>
            </a:r>
            <a:endParaRPr lang="en-US" b="1">
              <a:solidFill>
                <a:srgbClr val="002856"/>
              </a:solidFill>
            </a:endParaRPr>
          </a:p>
        </p:txBody>
      </p:sp>
      <p:pic>
        <p:nvPicPr>
          <p:cNvPr id="6" name="Picture 5" descr="A baby in a white outfit&#10;&#10;Description automatically generated">
            <a:extLst>
              <a:ext uri="{FF2B5EF4-FFF2-40B4-BE49-F238E27FC236}">
                <a16:creationId xmlns:a16="http://schemas.microsoft.com/office/drawing/2014/main" id="{D2F589A8-4970-1FF6-CC64-71A255C86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621" y="431638"/>
            <a:ext cx="4538438" cy="4961655"/>
          </a:xfrm>
          <a:prstGeom prst="rect">
            <a:avLst/>
          </a:prstGeom>
        </p:spPr>
      </p:pic>
      <p:pic>
        <p:nvPicPr>
          <p:cNvPr id="3" name="Picture 2" descr="A person wearing headphones smiling&#10;&#10;Description automatically generated">
            <a:extLst>
              <a:ext uri="{FF2B5EF4-FFF2-40B4-BE49-F238E27FC236}">
                <a16:creationId xmlns:a16="http://schemas.microsoft.com/office/drawing/2014/main" id="{A2D5A3D1-2BBB-5CA5-3A06-E2BE5598E0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228" y="431638"/>
            <a:ext cx="3305888" cy="496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06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E46000-7CFF-0C5B-6315-18FF85C0C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with long hair wearing purple shirt&#10;&#10;Description automatically generated">
            <a:extLst>
              <a:ext uri="{FF2B5EF4-FFF2-40B4-BE49-F238E27FC236}">
                <a16:creationId xmlns:a16="http://schemas.microsoft.com/office/drawing/2014/main" id="{CF00A209-16E8-AF7E-1375-CAF40C733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" r="4306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309362-EF59-5B3A-D6B5-C4A19F6A9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811" y="5554148"/>
            <a:ext cx="6931319" cy="75221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100" b="1" kern="1200" dirty="0">
                <a:solidFill>
                  <a:srgbClr val="0028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Ruby White Starr</a:t>
            </a:r>
            <a:br>
              <a:rPr lang="en-US" sz="2300" b="1" kern="1200" dirty="0">
                <a:solidFill>
                  <a:srgbClr val="0028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300" b="1" kern="1200" dirty="0" err="1">
                <a:solidFill>
                  <a:srgbClr val="0028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Caminar</a:t>
            </a:r>
            <a:r>
              <a:rPr lang="en-US" sz="2300" b="1" kern="1200" dirty="0">
                <a:solidFill>
                  <a:srgbClr val="0028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Latino-</a:t>
            </a:r>
            <a:br>
              <a:rPr lang="en-US" sz="2300" b="1" kern="1200" dirty="0">
                <a:solidFill>
                  <a:srgbClr val="0028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300" b="1" kern="1200" dirty="0">
                <a:solidFill>
                  <a:srgbClr val="0028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Latinos United for Peace and Equity</a:t>
            </a:r>
          </a:p>
        </p:txBody>
      </p:sp>
      <p:pic>
        <p:nvPicPr>
          <p:cNvPr id="5" name="Picture 4" descr="A group of children posing for a photo&#10;&#10;Description automatically generated">
            <a:extLst>
              <a:ext uri="{FF2B5EF4-FFF2-40B4-BE49-F238E27FC236}">
                <a16:creationId xmlns:a16="http://schemas.microsoft.com/office/drawing/2014/main" id="{8C922121-F681-5474-356C-E49F04D190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5998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  <p:pic>
        <p:nvPicPr>
          <p:cNvPr id="8" name="Picture 7" descr="A yellow figure with a star in the air&#10;&#10;Description automatically generated">
            <a:extLst>
              <a:ext uri="{FF2B5EF4-FFF2-40B4-BE49-F238E27FC236}">
                <a16:creationId xmlns:a16="http://schemas.microsoft.com/office/drawing/2014/main" id="{500190D7-4E9F-F7F6-AFD4-79B39C4063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299" y="5382357"/>
            <a:ext cx="1475633" cy="147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57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83527-12DA-1329-9BCA-2C6D1C629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DF207-423F-1C93-4415-6F970E4C6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4552" y="5799245"/>
            <a:ext cx="6931319" cy="75221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b="1" kern="1200" dirty="0">
                <a:solidFill>
                  <a:srgbClr val="0028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Ozzie Cruz</a:t>
            </a:r>
            <a:br>
              <a:rPr lang="en-US" b="1" kern="1200" dirty="0">
                <a:solidFill>
                  <a:srgbClr val="0028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kern="1200" dirty="0">
                <a:solidFill>
                  <a:srgbClr val="0028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Compadres Network</a:t>
            </a:r>
            <a:endParaRPr lang="en-US" kern="1200" dirty="0">
              <a:solidFill>
                <a:srgbClr val="0028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yellow figure with a star in the air&#10;&#10;Description automatically generated">
            <a:extLst>
              <a:ext uri="{FF2B5EF4-FFF2-40B4-BE49-F238E27FC236}">
                <a16:creationId xmlns:a16="http://schemas.microsoft.com/office/drawing/2014/main" id="{E84A5759-6FA5-2CFE-DDD4-C71EF6D0D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6" y="5270608"/>
            <a:ext cx="1475633" cy="1475633"/>
          </a:xfrm>
          <a:prstGeom prst="rect">
            <a:avLst/>
          </a:prstGeom>
        </p:spPr>
      </p:pic>
      <p:pic>
        <p:nvPicPr>
          <p:cNvPr id="3" name="Picture 2" descr="A person with a goatee and a beard&#10;&#10;Description automatically generated">
            <a:extLst>
              <a:ext uri="{FF2B5EF4-FFF2-40B4-BE49-F238E27FC236}">
                <a16:creationId xmlns:a16="http://schemas.microsoft.com/office/drawing/2014/main" id="{E967DA4E-FEFD-57CE-5896-15703559A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38" y="857414"/>
            <a:ext cx="4219574" cy="421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01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C92D1-4DB8-DA0D-B20C-79558D6A0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figure with a star in the air&#10;&#10;Description automatically generated">
            <a:extLst>
              <a:ext uri="{FF2B5EF4-FFF2-40B4-BE49-F238E27FC236}">
                <a16:creationId xmlns:a16="http://schemas.microsoft.com/office/drawing/2014/main" id="{2DDFB517-87C1-C8D5-E20E-98D6629E7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6" y="5270608"/>
            <a:ext cx="1475633" cy="1475633"/>
          </a:xfrm>
          <a:prstGeom prst="rect">
            <a:avLst/>
          </a:prstGeom>
        </p:spPr>
      </p:pic>
      <p:pic>
        <p:nvPicPr>
          <p:cNvPr id="3" name="Picture 2" descr="A person wearing a hat and smiling&#10;&#10;Description automatically generated">
            <a:extLst>
              <a:ext uri="{FF2B5EF4-FFF2-40B4-BE49-F238E27FC236}">
                <a16:creationId xmlns:a16="http://schemas.microsoft.com/office/drawing/2014/main" id="{E48F8044-130C-21C6-9B55-096439511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113" y="1014414"/>
            <a:ext cx="4655170" cy="465517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B4C2F7E-AC0D-838E-4C01-17910CBED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4552" y="5799245"/>
            <a:ext cx="6931319" cy="75221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b="1" dirty="0">
                <a:solidFill>
                  <a:srgbClr val="0028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Jerry Tello</a:t>
            </a:r>
            <a:br>
              <a:rPr lang="en-US" b="1" kern="1200" dirty="0">
                <a:solidFill>
                  <a:srgbClr val="0028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kern="1200" dirty="0">
                <a:solidFill>
                  <a:srgbClr val="0028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Compadres Network</a:t>
            </a:r>
            <a:endParaRPr lang="en-US" kern="1200" dirty="0">
              <a:solidFill>
                <a:srgbClr val="0028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150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AFF6B443CAF842868B41D8AB9B6456" ma:contentTypeVersion="16" ma:contentTypeDescription="Create a new document." ma:contentTypeScope="" ma:versionID="e1eb66585de02452b50f039bb3e2a248">
  <xsd:schema xmlns:xsd="http://www.w3.org/2001/XMLSchema" xmlns:xs="http://www.w3.org/2001/XMLSchema" xmlns:p="http://schemas.microsoft.com/office/2006/metadata/properties" xmlns:ns2="e043420a-4b8b-4de0-b284-8b92fd01630c" xmlns:ns3="016d6f08-9fa1-472e-b38c-88ef2a4af7c5" targetNamespace="http://schemas.microsoft.com/office/2006/metadata/properties" ma:root="true" ma:fieldsID="b2924e5c075b8ddb5f6880ec9b4ba320" ns2:_="" ns3:_="">
    <xsd:import namespace="e043420a-4b8b-4de0-b284-8b92fd01630c"/>
    <xsd:import namespace="016d6f08-9fa1-472e-b38c-88ef2a4af7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43420a-4b8b-4de0-b284-8b92fd0163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d14790c-67da-4918-8e1b-acd9fe17aa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6d6f08-9fa1-472e-b38c-88ef2a4af7c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7d106e6-dc98-416a-acdc-46d5c56dcd50}" ma:internalName="TaxCatchAll" ma:showField="CatchAllData" ma:web="016d6f08-9fa1-472e-b38c-88ef2a4af7c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16d6f08-9fa1-472e-b38c-88ef2a4af7c5" xsi:nil="true"/>
    <lcf76f155ced4ddcb4097134ff3c332f xmlns="e043420a-4b8b-4de0-b284-8b92fd01630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7EDFA1F-8776-4179-8001-C571D7DE0D0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B68981-8030-4737-A465-6B3EE41C8DB4}">
  <ds:schemaRefs>
    <ds:schemaRef ds:uri="016d6f08-9fa1-472e-b38c-88ef2a4af7c5"/>
    <ds:schemaRef ds:uri="e043420a-4b8b-4de0-b284-8b92fd01630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3A883CA-6044-427D-BD32-5B79C69F0341}">
  <ds:schemaRefs>
    <ds:schemaRef ds:uri="016d6f08-9fa1-472e-b38c-88ef2a4af7c5"/>
    <ds:schemaRef ds:uri="e043420a-4b8b-4de0-b284-8b92fd01630c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444</Words>
  <Application>Microsoft Macintosh PowerPoint</Application>
  <PresentationFormat>Widescreen</PresentationFormat>
  <Paragraphs>108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ITC Avant Garde Std Cn</vt:lpstr>
      <vt:lpstr>ITC Avant Garde Std Md</vt:lpstr>
      <vt:lpstr>Times New Roman</vt:lpstr>
      <vt:lpstr>Office Theme</vt:lpstr>
      <vt:lpstr>PowerPoint Presentation</vt:lpstr>
      <vt:lpstr>PowerPoint Presentation</vt:lpstr>
      <vt:lpstr>PowerPoint Presentation</vt:lpstr>
      <vt:lpstr>Nivea Castañeda Acrey Caminar Latino-Latinos United for  Peace and Equity</vt:lpstr>
      <vt:lpstr>Izzy Medina Caminar Latino- Latinos United for Peace and Equity</vt:lpstr>
      <vt:lpstr>PowerPoint Presentation</vt:lpstr>
      <vt:lpstr>Ruby White Starr Caminar Latino- Latinos United for Peace and Equity</vt:lpstr>
      <vt:lpstr>Ozzie Cruz National Compadres Network</vt:lpstr>
      <vt:lpstr>Jerry Tello National Compadres Network</vt:lpstr>
      <vt:lpstr>Mie Fukuda Futures Without Violence</vt:lpstr>
      <vt:lpstr>Lonna Davis Futures Without Violence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Nivea Castaneda</cp:lastModifiedBy>
  <cp:revision>21</cp:revision>
  <dcterms:created xsi:type="dcterms:W3CDTF">2023-08-15T05:15:25Z</dcterms:created>
  <dcterms:modified xsi:type="dcterms:W3CDTF">2024-11-13T20:03:59Z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0x0101008EAFF6B443CAF842868B41D8AB9B6456</vt:lpwstr>
  </property>
  <property fmtid="{D5CDD505-2E9C-101B-9397-08002B2CF9AE}" pid="3" name="MediaServiceImageTags">
    <vt:lpwstr/>
  </property>
</Properties>
</file>